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875836"/>
            <a:ext cx="7556421" cy="1133951"/>
          </a:xfrm>
          <a:prstGeom prst="rect">
            <a:avLst/>
          </a:prstGeom>
          <a:noFill/>
          <a:ln/>
        </p:spPr>
        <p:txBody>
          <a:bodyPr wrap="square" lIns="0" tIns="0" rIns="0" bIns="0" rtlCol="0" anchor="t"/>
          <a:lstStyle/>
          <a:p>
            <a:pPr algn="l" indent="0" marL="0">
              <a:lnSpc>
                <a:spcPts val="4450"/>
              </a:lnSpc>
              <a:buNone/>
            </a:pPr>
            <a:r>
              <a:rPr lang="en-US" sz="3550" dirty="0">
                <a:solidFill>
                  <a:srgbClr val="3A3A3A"/>
                </a:solidFill>
                <a:latin typeface="Noto Serif Medium" pitchFamily="34" charset="0"/>
                <a:ea typeface="Noto Serif Medium" pitchFamily="34" charset="-122"/>
                <a:cs typeface="Noto Serif Medium" pitchFamily="34" charset="-120"/>
              </a:rPr>
              <a:t>The Secret Sauce of Talking to AI: Effective Communication</a:t>
            </a:r>
            <a:endParaRPr lang="en-US" sz="3550" dirty="0"/>
          </a:p>
        </p:txBody>
      </p:sp>
      <p:sp>
        <p:nvSpPr>
          <p:cNvPr id="4" name="Text 1"/>
          <p:cNvSpPr/>
          <p:nvPr/>
        </p:nvSpPr>
        <p:spPr>
          <a:xfrm>
            <a:off x="6280190" y="4264938"/>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4C4C4C"/>
                </a:solidFill>
                <a:latin typeface="Noto Serif" pitchFamily="34" charset="0"/>
                <a:ea typeface="Noto Serif" pitchFamily="34" charset="-122"/>
                <a:cs typeface="Noto Serif" pitchFamily="34" charset="-120"/>
              </a:rPr>
              <a:t>Unlock the full potential of AI by learning to communicate effectively. This framework transforms vague requests into precise, actionable instructions, turning AI into a powerful collaborator.</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62119" y="598765"/>
            <a:ext cx="8495705" cy="442317"/>
          </a:xfrm>
          <a:prstGeom prst="rect">
            <a:avLst/>
          </a:prstGeom>
          <a:noFill/>
          <a:ln/>
        </p:spPr>
        <p:txBody>
          <a:bodyPr wrap="none" lIns="0" tIns="0" rIns="0" bIns="0" rtlCol="0" anchor="t"/>
          <a:lstStyle/>
          <a:p>
            <a:pPr algn="l" indent="0" marL="0">
              <a:lnSpc>
                <a:spcPts val="3450"/>
              </a:lnSpc>
              <a:buNone/>
            </a:pPr>
            <a:r>
              <a:rPr lang="en-US" sz="2750" dirty="0">
                <a:solidFill>
                  <a:srgbClr val="3A3A3A"/>
                </a:solidFill>
                <a:latin typeface="Noto Serif Medium" pitchFamily="34" charset="0"/>
                <a:ea typeface="Noto Serif Medium" pitchFamily="34" charset="-122"/>
                <a:cs typeface="Noto Serif Medium" pitchFamily="34" charset="-120"/>
              </a:rPr>
              <a:t>Case Study: Maya's Academic Assignment: Results</a:t>
            </a:r>
            <a:endParaRPr lang="en-US" sz="2750" dirty="0"/>
          </a:p>
        </p:txBody>
      </p:sp>
      <p:sp>
        <p:nvSpPr>
          <p:cNvPr id="3" name="Text 1"/>
          <p:cNvSpPr/>
          <p:nvPr/>
        </p:nvSpPr>
        <p:spPr>
          <a:xfrm>
            <a:off x="762119" y="1324094"/>
            <a:ext cx="13106162" cy="226457"/>
          </a:xfrm>
          <a:prstGeom prst="rect">
            <a:avLst/>
          </a:prstGeom>
          <a:noFill/>
          <a:ln/>
        </p:spPr>
        <p:txBody>
          <a:bodyPr wrap="none" lIns="0" tIns="0" rIns="0" bIns="0" rtlCol="0" anchor="t"/>
          <a:lstStyle/>
          <a:p>
            <a:pPr algn="l" indent="0" marL="0">
              <a:lnSpc>
                <a:spcPts val="1750"/>
              </a:lnSpc>
              <a:buNone/>
            </a:pPr>
            <a:endParaRPr lang="en-US" sz="1100" dirty="0"/>
          </a:p>
        </p:txBody>
      </p:sp>
      <p:sp>
        <p:nvSpPr>
          <p:cNvPr id="4" name="Text 2"/>
          <p:cNvSpPr/>
          <p:nvPr/>
        </p:nvSpPr>
        <p:spPr>
          <a:xfrm>
            <a:off x="762119" y="1851184"/>
            <a:ext cx="1855708" cy="221099"/>
          </a:xfrm>
          <a:prstGeom prst="rect">
            <a:avLst/>
          </a:prstGeom>
          <a:noFill/>
          <a:ln/>
        </p:spPr>
        <p:txBody>
          <a:bodyPr wrap="none" lIns="0" tIns="0" rIns="0" bIns="0" rtlCol="0" anchor="t"/>
          <a:lstStyle/>
          <a:p>
            <a:pPr algn="l" indent="0" marL="0">
              <a:lnSpc>
                <a:spcPts val="1700"/>
              </a:lnSpc>
              <a:buNone/>
            </a:pPr>
            <a:r>
              <a:rPr lang="en-US" sz="1350" dirty="0">
                <a:solidFill>
                  <a:srgbClr val="3A3A3A"/>
                </a:solidFill>
                <a:latin typeface="Noto Serif Medium" pitchFamily="34" charset="0"/>
                <a:ea typeface="Noto Serif Medium" pitchFamily="34" charset="-122"/>
                <a:cs typeface="Noto Serif Medium" pitchFamily="34" charset="-120"/>
              </a:rPr>
              <a:t>Unsuccessful Attempt</a:t>
            </a:r>
            <a:endParaRPr lang="en-US" sz="1350" dirty="0"/>
          </a:p>
        </p:txBody>
      </p:sp>
      <p:pic>
        <p:nvPicPr>
          <p:cNvPr id="5" name="Image 0" descr="preencoded.png">    </p:cNvPr>
          <p:cNvPicPr>
            <a:picLocks noChangeAspect="1"/>
          </p:cNvPicPr>
          <p:nvPr/>
        </p:nvPicPr>
        <p:blipFill>
          <a:blip r:embed="rId1"/>
          <a:stretch>
            <a:fillRect/>
          </a:stretch>
        </p:blipFill>
        <p:spPr>
          <a:xfrm>
            <a:off x="762119" y="2231469"/>
            <a:ext cx="4147185" cy="3291721"/>
          </a:xfrm>
          <a:prstGeom prst="rect">
            <a:avLst/>
          </a:prstGeom>
        </p:spPr>
      </p:pic>
      <p:sp>
        <p:nvSpPr>
          <p:cNvPr id="6" name="Text 3"/>
          <p:cNvSpPr/>
          <p:nvPr/>
        </p:nvSpPr>
        <p:spPr>
          <a:xfrm>
            <a:off x="762119" y="5682377"/>
            <a:ext cx="6380440" cy="226457"/>
          </a:xfrm>
          <a:prstGeom prst="rect">
            <a:avLst/>
          </a:prstGeom>
          <a:noFill/>
          <a:ln/>
        </p:spPr>
        <p:txBody>
          <a:bodyPr wrap="none" lIns="0" tIns="0" rIns="0" bIns="0" rtlCol="0" anchor="t"/>
          <a:lstStyle/>
          <a:p>
            <a:pPr algn="l" indent="0" marL="0">
              <a:lnSpc>
                <a:spcPts val="1750"/>
              </a:lnSpc>
              <a:buNone/>
            </a:pPr>
            <a:r>
              <a:rPr lang="en-US" sz="1100" dirty="0">
                <a:solidFill>
                  <a:srgbClr val="4C4C4C"/>
                </a:solidFill>
                <a:latin typeface="Noto Serif" pitchFamily="34" charset="0"/>
                <a:ea typeface="Noto Serif" pitchFamily="34" charset="-122"/>
                <a:cs typeface="Noto Serif" pitchFamily="34" charset="-120"/>
              </a:rPr>
              <a:t>"Write me something about AI in healthcare."</a:t>
            </a:r>
            <a:endParaRPr lang="en-US" sz="1100" dirty="0"/>
          </a:p>
        </p:txBody>
      </p:sp>
      <p:sp>
        <p:nvSpPr>
          <p:cNvPr id="7" name="Text 4"/>
          <p:cNvSpPr/>
          <p:nvPr/>
        </p:nvSpPr>
        <p:spPr>
          <a:xfrm>
            <a:off x="762119" y="6036112"/>
            <a:ext cx="6380440" cy="226457"/>
          </a:xfrm>
          <a:prstGeom prst="rect">
            <a:avLst/>
          </a:prstGeom>
          <a:noFill/>
          <a:ln/>
        </p:spPr>
        <p:txBody>
          <a:bodyPr wrap="none" lIns="0" tIns="0" rIns="0" bIns="0" rtlCol="0" anchor="t"/>
          <a:lstStyle/>
          <a:p>
            <a:pPr algn="l" marL="342900" indent="-342900">
              <a:lnSpc>
                <a:spcPts val="1750"/>
              </a:lnSpc>
              <a:buSzPct val="100000"/>
              <a:buChar char="•"/>
            </a:pPr>
            <a:r>
              <a:rPr lang="en-US" sz="1100" dirty="0">
                <a:solidFill>
                  <a:srgbClr val="4C4C4C"/>
                </a:solidFill>
                <a:latin typeface="Noto Serif" pitchFamily="34" charset="0"/>
                <a:ea typeface="Noto Serif" pitchFamily="34" charset="-122"/>
                <a:cs typeface="Noto Serif" pitchFamily="34" charset="-120"/>
              </a:rPr>
              <a:t>Generic, blog-style overview.</a:t>
            </a:r>
            <a:endParaRPr lang="en-US" sz="1100" dirty="0"/>
          </a:p>
        </p:txBody>
      </p:sp>
      <p:sp>
        <p:nvSpPr>
          <p:cNvPr id="8" name="Text 5"/>
          <p:cNvSpPr/>
          <p:nvPr/>
        </p:nvSpPr>
        <p:spPr>
          <a:xfrm>
            <a:off x="762119" y="6312098"/>
            <a:ext cx="6380440" cy="226457"/>
          </a:xfrm>
          <a:prstGeom prst="rect">
            <a:avLst/>
          </a:prstGeom>
          <a:noFill/>
          <a:ln/>
        </p:spPr>
        <p:txBody>
          <a:bodyPr wrap="none" lIns="0" tIns="0" rIns="0" bIns="0" rtlCol="0" anchor="t"/>
          <a:lstStyle/>
          <a:p>
            <a:pPr algn="l" marL="342900" indent="-342900">
              <a:lnSpc>
                <a:spcPts val="1750"/>
              </a:lnSpc>
              <a:buSzPct val="100000"/>
              <a:buChar char="•"/>
            </a:pPr>
            <a:r>
              <a:rPr lang="en-US" sz="1100" dirty="0">
                <a:solidFill>
                  <a:srgbClr val="4C4C4C"/>
                </a:solidFill>
                <a:latin typeface="Noto Serif" pitchFamily="34" charset="0"/>
                <a:ea typeface="Noto Serif" pitchFamily="34" charset="-122"/>
                <a:cs typeface="Noto Serif" pitchFamily="34" charset="-120"/>
              </a:rPr>
              <a:t>No citations, casual tone.</a:t>
            </a:r>
            <a:endParaRPr lang="en-US" sz="1100" dirty="0"/>
          </a:p>
        </p:txBody>
      </p:sp>
      <p:sp>
        <p:nvSpPr>
          <p:cNvPr id="9" name="Text 6"/>
          <p:cNvSpPr/>
          <p:nvPr/>
        </p:nvSpPr>
        <p:spPr>
          <a:xfrm>
            <a:off x="762119" y="6588085"/>
            <a:ext cx="6380440" cy="226457"/>
          </a:xfrm>
          <a:prstGeom prst="rect">
            <a:avLst/>
          </a:prstGeom>
          <a:noFill/>
          <a:ln/>
        </p:spPr>
        <p:txBody>
          <a:bodyPr wrap="none" lIns="0" tIns="0" rIns="0" bIns="0" rtlCol="0" anchor="t"/>
          <a:lstStyle/>
          <a:p>
            <a:pPr algn="l" marL="342900" indent="-342900">
              <a:lnSpc>
                <a:spcPts val="1750"/>
              </a:lnSpc>
              <a:buSzPct val="100000"/>
              <a:buChar char="•"/>
            </a:pPr>
            <a:r>
              <a:rPr lang="en-US" sz="1100" dirty="0">
                <a:solidFill>
                  <a:srgbClr val="4C4C4C"/>
                </a:solidFill>
                <a:latin typeface="Noto Serif" pitchFamily="34" charset="0"/>
                <a:ea typeface="Noto Serif" pitchFamily="34" charset="-122"/>
                <a:cs typeface="Noto Serif" pitchFamily="34" charset="-120"/>
              </a:rPr>
              <a:t>Wasted time, increased risk of failure.</a:t>
            </a:r>
            <a:endParaRPr lang="en-US" sz="1100" dirty="0"/>
          </a:p>
        </p:txBody>
      </p:sp>
      <p:sp>
        <p:nvSpPr>
          <p:cNvPr id="10" name="Text 7"/>
          <p:cNvSpPr/>
          <p:nvPr/>
        </p:nvSpPr>
        <p:spPr>
          <a:xfrm>
            <a:off x="7495461" y="1851184"/>
            <a:ext cx="2291120" cy="221099"/>
          </a:xfrm>
          <a:prstGeom prst="rect">
            <a:avLst/>
          </a:prstGeom>
          <a:noFill/>
          <a:ln/>
        </p:spPr>
        <p:txBody>
          <a:bodyPr wrap="none" lIns="0" tIns="0" rIns="0" bIns="0" rtlCol="0" anchor="t"/>
          <a:lstStyle/>
          <a:p>
            <a:pPr algn="l" indent="0" marL="0">
              <a:lnSpc>
                <a:spcPts val="1700"/>
              </a:lnSpc>
              <a:buNone/>
            </a:pPr>
            <a:r>
              <a:rPr lang="en-US" sz="1350" dirty="0">
                <a:solidFill>
                  <a:srgbClr val="3A3A3A"/>
                </a:solidFill>
                <a:latin typeface="Noto Serif Medium" pitchFamily="34" charset="0"/>
                <a:ea typeface="Noto Serif Medium" pitchFamily="34" charset="-122"/>
                <a:cs typeface="Noto Serif Medium" pitchFamily="34" charset="-120"/>
              </a:rPr>
              <a:t>Successful Transformation</a:t>
            </a:r>
            <a:endParaRPr lang="en-US" sz="1350" dirty="0"/>
          </a:p>
        </p:txBody>
      </p:sp>
      <p:pic>
        <p:nvPicPr>
          <p:cNvPr id="11" name="Image 1" descr="preencoded.png">    </p:cNvPr>
          <p:cNvPicPr>
            <a:picLocks noChangeAspect="1"/>
          </p:cNvPicPr>
          <p:nvPr/>
        </p:nvPicPr>
        <p:blipFill>
          <a:blip r:embed="rId2"/>
          <a:stretch>
            <a:fillRect/>
          </a:stretch>
        </p:blipFill>
        <p:spPr>
          <a:xfrm>
            <a:off x="7495461" y="2231469"/>
            <a:ext cx="4147185" cy="4014192"/>
          </a:xfrm>
          <a:prstGeom prst="rect">
            <a:avLst/>
          </a:prstGeom>
        </p:spPr>
      </p:pic>
      <p:sp>
        <p:nvSpPr>
          <p:cNvPr id="12" name="Text 8"/>
          <p:cNvSpPr/>
          <p:nvPr/>
        </p:nvSpPr>
        <p:spPr>
          <a:xfrm>
            <a:off x="7495461" y="6404848"/>
            <a:ext cx="6380440" cy="452914"/>
          </a:xfrm>
          <a:prstGeom prst="rect">
            <a:avLst/>
          </a:prstGeom>
          <a:noFill/>
          <a:ln/>
        </p:spPr>
        <p:txBody>
          <a:bodyPr wrap="square" lIns="0" tIns="0" rIns="0" bIns="0" rtlCol="0" anchor="t"/>
          <a:lstStyle/>
          <a:p>
            <a:pPr algn="l" indent="0" marL="0">
              <a:lnSpc>
                <a:spcPts val="1750"/>
              </a:lnSpc>
              <a:buNone/>
            </a:pPr>
            <a:r>
              <a:rPr lang="en-US" sz="1100" dirty="0">
                <a:solidFill>
                  <a:srgbClr val="4C4C4C"/>
                </a:solidFill>
                <a:latin typeface="Noto Serif" pitchFamily="34" charset="0"/>
                <a:ea typeface="Noto Serif" pitchFamily="34" charset="-122"/>
                <a:cs typeface="Noto Serif" pitchFamily="34" charset="-120"/>
              </a:rPr>
              <a:t>"I'm a grad student writing a 500-word literature review on AI in healthcare. Organize it with intro, 2-3 themes, conclusion. Academic tone, 3 real scholarly APA citations."</a:t>
            </a:r>
            <a:endParaRPr lang="en-US" sz="1100" dirty="0"/>
          </a:p>
        </p:txBody>
      </p:sp>
      <p:sp>
        <p:nvSpPr>
          <p:cNvPr id="13" name="Text 9"/>
          <p:cNvSpPr/>
          <p:nvPr/>
        </p:nvSpPr>
        <p:spPr>
          <a:xfrm>
            <a:off x="7495461" y="6985040"/>
            <a:ext cx="6380440" cy="226457"/>
          </a:xfrm>
          <a:prstGeom prst="rect">
            <a:avLst/>
          </a:prstGeom>
          <a:noFill/>
          <a:ln/>
        </p:spPr>
        <p:txBody>
          <a:bodyPr wrap="none" lIns="0" tIns="0" rIns="0" bIns="0" rtlCol="0" anchor="t"/>
          <a:lstStyle/>
          <a:p>
            <a:pPr algn="l" marL="342900" indent="-342900">
              <a:lnSpc>
                <a:spcPts val="1750"/>
              </a:lnSpc>
              <a:buSzPct val="100000"/>
              <a:buChar char="•"/>
            </a:pPr>
            <a:r>
              <a:rPr lang="en-US" sz="1100" dirty="0">
                <a:solidFill>
                  <a:srgbClr val="4C4C4C"/>
                </a:solidFill>
                <a:latin typeface="Noto Serif" pitchFamily="34" charset="0"/>
                <a:ea typeface="Noto Serif" pitchFamily="34" charset="-122"/>
                <a:cs typeface="Noto Serif" pitchFamily="34" charset="-120"/>
              </a:rPr>
              <a:t>Structured draft with headings.</a:t>
            </a:r>
            <a:endParaRPr lang="en-US" sz="1100" dirty="0"/>
          </a:p>
        </p:txBody>
      </p:sp>
      <p:sp>
        <p:nvSpPr>
          <p:cNvPr id="14" name="Text 10"/>
          <p:cNvSpPr/>
          <p:nvPr/>
        </p:nvSpPr>
        <p:spPr>
          <a:xfrm>
            <a:off x="7495461" y="7261027"/>
            <a:ext cx="6380440" cy="226457"/>
          </a:xfrm>
          <a:prstGeom prst="rect">
            <a:avLst/>
          </a:prstGeom>
          <a:noFill/>
          <a:ln/>
        </p:spPr>
        <p:txBody>
          <a:bodyPr wrap="none" lIns="0" tIns="0" rIns="0" bIns="0" rtlCol="0" anchor="t"/>
          <a:lstStyle/>
          <a:p>
            <a:pPr algn="l" marL="342900" indent="-342900">
              <a:lnSpc>
                <a:spcPts val="1750"/>
              </a:lnSpc>
              <a:buSzPct val="100000"/>
              <a:buChar char="•"/>
            </a:pPr>
            <a:r>
              <a:rPr lang="en-US" sz="1100" dirty="0">
                <a:solidFill>
                  <a:srgbClr val="4C4C4C"/>
                </a:solidFill>
                <a:latin typeface="Noto Serif" pitchFamily="34" charset="0"/>
                <a:ea typeface="Noto Serif" pitchFamily="34" charset="-122"/>
                <a:cs typeface="Noto Serif" pitchFamily="34" charset="-120"/>
              </a:rPr>
              <a:t>Real citations, academic tone.</a:t>
            </a:r>
            <a:endParaRPr lang="en-US" sz="1100" dirty="0"/>
          </a:p>
        </p:txBody>
      </p:sp>
      <p:sp>
        <p:nvSpPr>
          <p:cNvPr id="15" name="Text 11"/>
          <p:cNvSpPr/>
          <p:nvPr/>
        </p:nvSpPr>
        <p:spPr>
          <a:xfrm>
            <a:off x="7495461" y="7537013"/>
            <a:ext cx="6380440" cy="226457"/>
          </a:xfrm>
          <a:prstGeom prst="rect">
            <a:avLst/>
          </a:prstGeom>
          <a:noFill/>
          <a:ln/>
        </p:spPr>
        <p:txBody>
          <a:bodyPr wrap="none" lIns="0" tIns="0" rIns="0" bIns="0" rtlCol="0" anchor="t"/>
          <a:lstStyle/>
          <a:p>
            <a:pPr algn="l" marL="342900" indent="-342900">
              <a:lnSpc>
                <a:spcPts val="1750"/>
              </a:lnSpc>
              <a:buSzPct val="100000"/>
              <a:buChar char="•"/>
            </a:pPr>
            <a:r>
              <a:rPr lang="en-US" sz="1100" dirty="0">
                <a:solidFill>
                  <a:srgbClr val="4C4C4C"/>
                </a:solidFill>
                <a:latin typeface="Noto Serif" pitchFamily="34" charset="0"/>
                <a:ea typeface="Noto Serif" pitchFamily="34" charset="-122"/>
                <a:cs typeface="Noto Serif" pitchFamily="34" charset="-120"/>
              </a:rPr>
              <a:t>Submission-ready in minutes.</a:t>
            </a:r>
            <a:endParaRPr lang="en-US" sz="11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79383" y="614243"/>
            <a:ext cx="5807988" cy="556736"/>
          </a:xfrm>
          <a:prstGeom prst="rect">
            <a:avLst/>
          </a:prstGeom>
          <a:noFill/>
          <a:ln/>
        </p:spPr>
        <p:txBody>
          <a:bodyPr wrap="none" lIns="0" tIns="0" rIns="0" bIns="0" rtlCol="0" anchor="t"/>
          <a:lstStyle/>
          <a:p>
            <a:pPr algn="l" indent="0" marL="0">
              <a:lnSpc>
                <a:spcPts val="4350"/>
              </a:lnSpc>
              <a:buNone/>
            </a:pPr>
            <a:r>
              <a:rPr lang="en-US" sz="3500" dirty="0">
                <a:solidFill>
                  <a:srgbClr val="3A3A3A"/>
                </a:solidFill>
                <a:latin typeface="Noto Serif Medium" pitchFamily="34" charset="0"/>
                <a:ea typeface="Noto Serif Medium" pitchFamily="34" charset="-122"/>
                <a:cs typeface="Noto Serif Medium" pitchFamily="34" charset="-120"/>
              </a:rPr>
              <a:t>Reusable Prompt Template</a:t>
            </a:r>
            <a:endParaRPr lang="en-US" sz="3500" dirty="0"/>
          </a:p>
        </p:txBody>
      </p:sp>
      <p:sp>
        <p:nvSpPr>
          <p:cNvPr id="3" name="Text 1"/>
          <p:cNvSpPr/>
          <p:nvPr/>
        </p:nvSpPr>
        <p:spPr>
          <a:xfrm>
            <a:off x="779383" y="1527215"/>
            <a:ext cx="13071634" cy="284917"/>
          </a:xfrm>
          <a:prstGeom prst="rect">
            <a:avLst/>
          </a:prstGeom>
          <a:noFill/>
          <a:ln/>
        </p:spPr>
        <p:txBody>
          <a:bodyPr wrap="none" lIns="0" tIns="0" rIns="0" bIns="0" rtlCol="0" anchor="t"/>
          <a:lstStyle/>
          <a:p>
            <a:pPr algn="l" indent="0" marL="0">
              <a:lnSpc>
                <a:spcPts val="2200"/>
              </a:lnSpc>
              <a:buNone/>
            </a:pPr>
            <a:r>
              <a:rPr lang="en-US" sz="1400" dirty="0">
                <a:solidFill>
                  <a:srgbClr val="4C4C4C"/>
                </a:solidFill>
                <a:latin typeface="Noto Serif" pitchFamily="34" charset="0"/>
                <a:ea typeface="Noto Serif" pitchFamily="34" charset="-122"/>
                <a:cs typeface="Noto Serif" pitchFamily="34" charset="-120"/>
              </a:rPr>
              <a:t>Apply this template to any AI task to ensure clear, effective communication and consistently high-quality results.</a:t>
            </a:r>
            <a:endParaRPr lang="en-US" sz="1400" dirty="0"/>
          </a:p>
        </p:txBody>
      </p:sp>
      <p:sp>
        <p:nvSpPr>
          <p:cNvPr id="4" name="Shape 2"/>
          <p:cNvSpPr/>
          <p:nvPr/>
        </p:nvSpPr>
        <p:spPr>
          <a:xfrm>
            <a:off x="779383" y="2012513"/>
            <a:ext cx="13071634" cy="5602724"/>
          </a:xfrm>
          <a:prstGeom prst="roundRect">
            <a:avLst>
              <a:gd name="adj" fmla="val 1336"/>
            </a:avLst>
          </a:prstGeom>
          <a:solidFill>
            <a:srgbClr val="DDDAD4"/>
          </a:solidFill>
          <a:ln/>
        </p:spPr>
      </p:sp>
      <p:pic>
        <p:nvPicPr>
          <p:cNvPr id="5" name="Image 0" descr="preencoded.png">    </p:cNvPr>
          <p:cNvPicPr>
            <a:picLocks noChangeAspect="1"/>
          </p:cNvPicPr>
          <p:nvPr/>
        </p:nvPicPr>
        <p:blipFill>
          <a:blip r:embed="rId1"/>
          <a:stretch>
            <a:fillRect/>
          </a:stretch>
        </p:blipFill>
        <p:spPr>
          <a:xfrm>
            <a:off x="957501" y="2261235"/>
            <a:ext cx="278368" cy="222647"/>
          </a:xfrm>
          <a:prstGeom prst="rect">
            <a:avLst/>
          </a:prstGeom>
        </p:spPr>
      </p:pic>
      <p:sp>
        <p:nvSpPr>
          <p:cNvPr id="6" name="Text 3"/>
          <p:cNvSpPr/>
          <p:nvPr/>
        </p:nvSpPr>
        <p:spPr>
          <a:xfrm>
            <a:off x="1413986" y="2235160"/>
            <a:ext cx="7725251" cy="278249"/>
          </a:xfrm>
          <a:prstGeom prst="rect">
            <a:avLst/>
          </a:prstGeom>
          <a:noFill/>
          <a:ln/>
        </p:spPr>
        <p:txBody>
          <a:bodyPr wrap="none" lIns="0" tIns="0" rIns="0" bIns="0" rtlCol="0" anchor="t"/>
          <a:lstStyle/>
          <a:p>
            <a:pPr algn="l" indent="0" marL="0">
              <a:lnSpc>
                <a:spcPts val="2150"/>
              </a:lnSpc>
              <a:buNone/>
            </a:pPr>
            <a:r>
              <a:rPr lang="en-US" sz="1750" dirty="0">
                <a:solidFill>
                  <a:srgbClr val="0D0D09"/>
                </a:solidFill>
                <a:latin typeface="Noto Serif Medium" pitchFamily="34" charset="0"/>
                <a:ea typeface="Noto Serif Medium" pitchFamily="34" charset="-122"/>
                <a:cs typeface="Noto Serif Medium" pitchFamily="34" charset="-120"/>
              </a:rPr>
              <a:t>[ROLE/CONTEXT]</a:t>
            </a:r>
            <a:pPr algn="l" indent="0" marL="0">
              <a:lnSpc>
                <a:spcPts val="2150"/>
              </a:lnSpc>
              <a:buNone/>
            </a:pPr>
            <a:r>
              <a:rPr lang="en-US" sz="1750" dirty="0">
                <a:solidFill>
                  <a:srgbClr val="000000"/>
                </a:solidFill>
                <a:latin typeface="Noto Serif Medium" pitchFamily="34" charset="0"/>
                <a:ea typeface="Noto Serif Medium" pitchFamily="34" charset="-122"/>
                <a:cs typeface="Noto Serif Medium" pitchFamily="34" charset="-120"/>
              </a:rPr>
              <a:t> You are [role/expertise of AI] helping a [who you are].</a:t>
            </a:r>
            <a:endParaRPr lang="en-US" sz="1750" dirty="0"/>
          </a:p>
        </p:txBody>
      </p:sp>
      <p:sp>
        <p:nvSpPr>
          <p:cNvPr id="7" name="Text 4"/>
          <p:cNvSpPr/>
          <p:nvPr/>
        </p:nvSpPr>
        <p:spPr>
          <a:xfrm>
            <a:off x="1413986" y="2691527"/>
            <a:ext cx="5401032" cy="278249"/>
          </a:xfrm>
          <a:prstGeom prst="rect">
            <a:avLst/>
          </a:prstGeom>
          <a:noFill/>
          <a:ln/>
        </p:spPr>
        <p:txBody>
          <a:bodyPr wrap="none" lIns="0" tIns="0" rIns="0" bIns="0" rtlCol="0" anchor="t"/>
          <a:lstStyle/>
          <a:p>
            <a:pPr algn="l" indent="0" marL="0">
              <a:lnSpc>
                <a:spcPts val="2150"/>
              </a:lnSpc>
              <a:buNone/>
            </a:pPr>
            <a:r>
              <a:rPr lang="en-US" sz="1750" dirty="0">
                <a:solidFill>
                  <a:srgbClr val="0D0D09"/>
                </a:solidFill>
                <a:latin typeface="Noto Serif Medium" pitchFamily="34" charset="0"/>
                <a:ea typeface="Noto Serif Medium" pitchFamily="34" charset="-122"/>
                <a:cs typeface="Noto Serif Medium" pitchFamily="34" charset="-120"/>
              </a:rPr>
              <a:t>[GOAL]</a:t>
            </a:r>
            <a:pPr algn="l" indent="0" marL="0">
              <a:lnSpc>
                <a:spcPts val="2150"/>
              </a:lnSpc>
              <a:buNone/>
            </a:pPr>
            <a:r>
              <a:rPr lang="en-US" sz="1750" dirty="0">
                <a:solidFill>
                  <a:srgbClr val="000000"/>
                </a:solidFill>
                <a:latin typeface="Noto Serif Medium" pitchFamily="34" charset="0"/>
                <a:ea typeface="Noto Serif Medium" pitchFamily="34" charset="-122"/>
                <a:cs typeface="Noto Serif Medium" pitchFamily="34" charset="-120"/>
              </a:rPr>
              <a:t> I need you to [specific outcome you want].</a:t>
            </a:r>
            <a:endParaRPr lang="en-US" sz="1750" dirty="0"/>
          </a:p>
        </p:txBody>
      </p:sp>
      <p:sp>
        <p:nvSpPr>
          <p:cNvPr id="8" name="Text 5"/>
          <p:cNvSpPr/>
          <p:nvPr/>
        </p:nvSpPr>
        <p:spPr>
          <a:xfrm>
            <a:off x="1413986" y="3147893"/>
            <a:ext cx="2226945" cy="278249"/>
          </a:xfrm>
          <a:prstGeom prst="rect">
            <a:avLst/>
          </a:prstGeom>
          <a:noFill/>
          <a:ln/>
        </p:spPr>
        <p:txBody>
          <a:bodyPr wrap="none" lIns="0" tIns="0" rIns="0" bIns="0" rtlCol="0" anchor="t"/>
          <a:lstStyle/>
          <a:p>
            <a:pPr algn="l" indent="0" marL="0">
              <a:lnSpc>
                <a:spcPts val="2150"/>
              </a:lnSpc>
              <a:buNone/>
            </a:pPr>
            <a:r>
              <a:rPr lang="en-US" sz="1750" dirty="0">
                <a:solidFill>
                  <a:srgbClr val="0D0D09"/>
                </a:solidFill>
                <a:latin typeface="Noto Serif Medium" pitchFamily="34" charset="0"/>
                <a:ea typeface="Noto Serif Medium" pitchFamily="34" charset="-122"/>
                <a:cs typeface="Noto Serif Medium" pitchFamily="34" charset="-120"/>
              </a:rPr>
              <a:t>[CONSTRAINTS]</a:t>
            </a:r>
            <a:endParaRPr lang="en-US" sz="1750" dirty="0"/>
          </a:p>
        </p:txBody>
      </p:sp>
      <p:sp>
        <p:nvSpPr>
          <p:cNvPr id="9" name="Text 6"/>
          <p:cNvSpPr/>
          <p:nvPr/>
        </p:nvSpPr>
        <p:spPr>
          <a:xfrm>
            <a:off x="1413986" y="3604260"/>
            <a:ext cx="12258913" cy="284917"/>
          </a:xfrm>
          <a:prstGeom prst="rect">
            <a:avLst/>
          </a:prstGeom>
          <a:noFill/>
          <a:ln/>
        </p:spPr>
        <p:txBody>
          <a:bodyPr wrap="none" lIns="0" tIns="0" rIns="0" bIns="0" rtlCol="0" anchor="t"/>
          <a:lstStyle/>
          <a:p>
            <a:pPr algn="l" marL="342900" indent="-342900">
              <a:lnSpc>
                <a:spcPts val="2200"/>
              </a:lnSpc>
              <a:buSzPct val="100000"/>
              <a:buChar char="•"/>
            </a:pPr>
            <a:r>
              <a:rPr lang="en-US" sz="1400" dirty="0">
                <a:solidFill>
                  <a:srgbClr val="000000"/>
                </a:solidFill>
                <a:latin typeface="Noto Serif" pitchFamily="34" charset="0"/>
                <a:ea typeface="Noto Serif" pitchFamily="34" charset="-122"/>
                <a:cs typeface="Noto Serif" pitchFamily="34" charset="-120"/>
              </a:rPr>
              <a:t>Length: [e.g., 500 words, 3 bullet points]</a:t>
            </a:r>
            <a:endParaRPr lang="en-US" sz="1400" dirty="0"/>
          </a:p>
        </p:txBody>
      </p:sp>
      <p:sp>
        <p:nvSpPr>
          <p:cNvPr id="10" name="Text 7"/>
          <p:cNvSpPr/>
          <p:nvPr/>
        </p:nvSpPr>
        <p:spPr>
          <a:xfrm>
            <a:off x="1413986" y="3951446"/>
            <a:ext cx="12258913" cy="284917"/>
          </a:xfrm>
          <a:prstGeom prst="rect">
            <a:avLst/>
          </a:prstGeom>
          <a:noFill/>
          <a:ln/>
        </p:spPr>
        <p:txBody>
          <a:bodyPr wrap="none" lIns="0" tIns="0" rIns="0" bIns="0" rtlCol="0" anchor="t"/>
          <a:lstStyle/>
          <a:p>
            <a:pPr algn="l" marL="342900" indent="-342900">
              <a:lnSpc>
                <a:spcPts val="2200"/>
              </a:lnSpc>
              <a:buSzPct val="100000"/>
              <a:buChar char="•"/>
            </a:pPr>
            <a:r>
              <a:rPr lang="en-US" sz="1400" dirty="0">
                <a:solidFill>
                  <a:srgbClr val="000000"/>
                </a:solidFill>
                <a:latin typeface="Noto Serif" pitchFamily="34" charset="0"/>
                <a:ea typeface="Noto Serif" pitchFamily="34" charset="-122"/>
                <a:cs typeface="Noto Serif" pitchFamily="34" charset="-120"/>
              </a:rPr>
              <a:t>Format: [essay, table, code, checklist]</a:t>
            </a:r>
            <a:endParaRPr lang="en-US" sz="1400" dirty="0"/>
          </a:p>
        </p:txBody>
      </p:sp>
      <p:sp>
        <p:nvSpPr>
          <p:cNvPr id="11" name="Text 8"/>
          <p:cNvSpPr/>
          <p:nvPr/>
        </p:nvSpPr>
        <p:spPr>
          <a:xfrm>
            <a:off x="1413986" y="4298633"/>
            <a:ext cx="12258913" cy="284917"/>
          </a:xfrm>
          <a:prstGeom prst="rect">
            <a:avLst/>
          </a:prstGeom>
          <a:noFill/>
          <a:ln/>
        </p:spPr>
        <p:txBody>
          <a:bodyPr wrap="none" lIns="0" tIns="0" rIns="0" bIns="0" rtlCol="0" anchor="t"/>
          <a:lstStyle/>
          <a:p>
            <a:pPr algn="l" marL="342900" indent="-342900">
              <a:lnSpc>
                <a:spcPts val="2200"/>
              </a:lnSpc>
              <a:buSzPct val="100000"/>
              <a:buChar char="•"/>
            </a:pPr>
            <a:r>
              <a:rPr lang="en-US" sz="1400" dirty="0">
                <a:solidFill>
                  <a:srgbClr val="000000"/>
                </a:solidFill>
                <a:latin typeface="Noto Serif" pitchFamily="34" charset="0"/>
                <a:ea typeface="Noto Serif" pitchFamily="34" charset="-122"/>
                <a:cs typeface="Noto Serif" pitchFamily="34" charset="-120"/>
              </a:rPr>
              <a:t>Style/Tone: [formal, academic, storytelling]</a:t>
            </a:r>
            <a:endParaRPr lang="en-US" sz="1400" dirty="0"/>
          </a:p>
        </p:txBody>
      </p:sp>
      <p:sp>
        <p:nvSpPr>
          <p:cNvPr id="12" name="Text 9"/>
          <p:cNvSpPr/>
          <p:nvPr/>
        </p:nvSpPr>
        <p:spPr>
          <a:xfrm>
            <a:off x="1413986" y="4645819"/>
            <a:ext cx="12258913" cy="284917"/>
          </a:xfrm>
          <a:prstGeom prst="rect">
            <a:avLst/>
          </a:prstGeom>
          <a:noFill/>
          <a:ln/>
        </p:spPr>
        <p:txBody>
          <a:bodyPr wrap="none" lIns="0" tIns="0" rIns="0" bIns="0" rtlCol="0" anchor="t"/>
          <a:lstStyle/>
          <a:p>
            <a:pPr algn="l" marL="342900" indent="-342900">
              <a:lnSpc>
                <a:spcPts val="2200"/>
              </a:lnSpc>
              <a:buSzPct val="100000"/>
              <a:buChar char="•"/>
            </a:pPr>
            <a:r>
              <a:rPr lang="en-US" sz="1400" dirty="0">
                <a:solidFill>
                  <a:srgbClr val="000000"/>
                </a:solidFill>
                <a:latin typeface="Noto Serif" pitchFamily="34" charset="0"/>
                <a:ea typeface="Noto Serif" pitchFamily="34" charset="-122"/>
                <a:cs typeface="Noto Serif" pitchFamily="34" charset="-120"/>
              </a:rPr>
              <a:t>References/Data: [cite sources / use only my data]</a:t>
            </a:r>
            <a:endParaRPr lang="en-US" sz="1400" dirty="0"/>
          </a:p>
        </p:txBody>
      </p:sp>
      <p:sp>
        <p:nvSpPr>
          <p:cNvPr id="13" name="Text 10"/>
          <p:cNvSpPr/>
          <p:nvPr/>
        </p:nvSpPr>
        <p:spPr>
          <a:xfrm>
            <a:off x="1413986" y="5108853"/>
            <a:ext cx="6700838" cy="278249"/>
          </a:xfrm>
          <a:prstGeom prst="rect">
            <a:avLst/>
          </a:prstGeom>
          <a:noFill/>
          <a:ln/>
        </p:spPr>
        <p:txBody>
          <a:bodyPr wrap="none" lIns="0" tIns="0" rIns="0" bIns="0" rtlCol="0" anchor="t"/>
          <a:lstStyle/>
          <a:p>
            <a:pPr algn="l" indent="0" marL="0">
              <a:lnSpc>
                <a:spcPts val="2150"/>
              </a:lnSpc>
              <a:buNone/>
            </a:pPr>
            <a:r>
              <a:rPr lang="en-US" sz="1750" dirty="0">
                <a:solidFill>
                  <a:srgbClr val="0D0D09"/>
                </a:solidFill>
                <a:latin typeface="Noto Serif Medium" pitchFamily="34" charset="0"/>
                <a:ea typeface="Noto Serif Medium" pitchFamily="34" charset="-122"/>
                <a:cs typeface="Noto Serif Medium" pitchFamily="34" charset="-120"/>
              </a:rPr>
              <a:t>[CONTENT DETAILS]</a:t>
            </a:r>
            <a:pPr algn="l" indent="0" marL="0">
              <a:lnSpc>
                <a:spcPts val="2150"/>
              </a:lnSpc>
              <a:buNone/>
            </a:pPr>
            <a:r>
              <a:rPr lang="en-US" sz="1750" dirty="0">
                <a:solidFill>
                  <a:srgbClr val="000000"/>
                </a:solidFill>
                <a:latin typeface="Noto Serif Medium" pitchFamily="34" charset="0"/>
                <a:ea typeface="Noto Serif Medium" pitchFamily="34" charset="-122"/>
                <a:cs typeface="Noto Serif Medium" pitchFamily="34" charset="-120"/>
              </a:rPr>
              <a:t> Here’s the context/background you need:</a:t>
            </a:r>
            <a:endParaRPr lang="en-US" sz="1750" dirty="0"/>
          </a:p>
        </p:txBody>
      </p:sp>
      <p:sp>
        <p:nvSpPr>
          <p:cNvPr id="14" name="Text 11"/>
          <p:cNvSpPr/>
          <p:nvPr/>
        </p:nvSpPr>
        <p:spPr>
          <a:xfrm>
            <a:off x="1413986" y="5565219"/>
            <a:ext cx="12258913" cy="284917"/>
          </a:xfrm>
          <a:prstGeom prst="rect">
            <a:avLst/>
          </a:prstGeom>
          <a:noFill/>
          <a:ln/>
        </p:spPr>
        <p:txBody>
          <a:bodyPr wrap="none" lIns="0" tIns="0" rIns="0" bIns="0" rtlCol="0" anchor="t"/>
          <a:lstStyle/>
          <a:p>
            <a:pPr algn="l" marL="342900" indent="-342900">
              <a:lnSpc>
                <a:spcPts val="2200"/>
              </a:lnSpc>
              <a:buSzPct val="100000"/>
              <a:buChar char="•"/>
            </a:pPr>
            <a:r>
              <a:rPr lang="en-US" sz="1400" dirty="0">
                <a:solidFill>
                  <a:srgbClr val="000000"/>
                </a:solidFill>
                <a:latin typeface="Noto Serif" pitchFamily="34" charset="0"/>
                <a:ea typeface="Noto Serif" pitchFamily="34" charset="-122"/>
                <a:cs typeface="Noto Serif" pitchFamily="34" charset="-120"/>
              </a:rPr>
              <a:t>[Key fact 1]</a:t>
            </a:r>
            <a:endParaRPr lang="en-US" sz="1400" dirty="0"/>
          </a:p>
        </p:txBody>
      </p:sp>
      <p:sp>
        <p:nvSpPr>
          <p:cNvPr id="15" name="Text 12"/>
          <p:cNvSpPr/>
          <p:nvPr/>
        </p:nvSpPr>
        <p:spPr>
          <a:xfrm>
            <a:off x="1413986" y="5912406"/>
            <a:ext cx="12258913" cy="284917"/>
          </a:xfrm>
          <a:prstGeom prst="rect">
            <a:avLst/>
          </a:prstGeom>
          <a:noFill/>
          <a:ln/>
        </p:spPr>
        <p:txBody>
          <a:bodyPr wrap="none" lIns="0" tIns="0" rIns="0" bIns="0" rtlCol="0" anchor="t"/>
          <a:lstStyle/>
          <a:p>
            <a:pPr algn="l" marL="342900" indent="-342900">
              <a:lnSpc>
                <a:spcPts val="2200"/>
              </a:lnSpc>
              <a:buSzPct val="100000"/>
              <a:buChar char="•"/>
            </a:pPr>
            <a:r>
              <a:rPr lang="en-US" sz="1400" dirty="0">
                <a:solidFill>
                  <a:srgbClr val="000000"/>
                </a:solidFill>
                <a:latin typeface="Noto Serif" pitchFamily="34" charset="0"/>
                <a:ea typeface="Noto Serif" pitchFamily="34" charset="-122"/>
                <a:cs typeface="Noto Serif" pitchFamily="34" charset="-120"/>
              </a:rPr>
              <a:t>[Key fact 2]</a:t>
            </a:r>
            <a:endParaRPr lang="en-US" sz="1400" dirty="0"/>
          </a:p>
        </p:txBody>
      </p:sp>
      <p:sp>
        <p:nvSpPr>
          <p:cNvPr id="16" name="Text 13"/>
          <p:cNvSpPr/>
          <p:nvPr/>
        </p:nvSpPr>
        <p:spPr>
          <a:xfrm>
            <a:off x="1413986" y="6375440"/>
            <a:ext cx="6633448" cy="278249"/>
          </a:xfrm>
          <a:prstGeom prst="rect">
            <a:avLst/>
          </a:prstGeom>
          <a:noFill/>
          <a:ln/>
        </p:spPr>
        <p:txBody>
          <a:bodyPr wrap="none" lIns="0" tIns="0" rIns="0" bIns="0" rtlCol="0" anchor="t"/>
          <a:lstStyle/>
          <a:p>
            <a:pPr algn="l" indent="0" marL="0">
              <a:lnSpc>
                <a:spcPts val="2150"/>
              </a:lnSpc>
              <a:buNone/>
            </a:pPr>
            <a:r>
              <a:rPr lang="en-US" sz="1750" dirty="0">
                <a:solidFill>
                  <a:srgbClr val="0D0D09"/>
                </a:solidFill>
                <a:latin typeface="Noto Serif Medium" pitchFamily="34" charset="0"/>
                <a:ea typeface="Noto Serif Medium" pitchFamily="34" charset="-122"/>
                <a:cs typeface="Noto Serif Medium" pitchFamily="34" charset="-120"/>
              </a:rPr>
              <a:t>[OUTPUT CHECK]</a:t>
            </a:r>
            <a:pPr algn="l" indent="0" marL="0">
              <a:lnSpc>
                <a:spcPts val="2150"/>
              </a:lnSpc>
              <a:buNone/>
            </a:pPr>
            <a:r>
              <a:rPr lang="en-US" sz="1750" dirty="0">
                <a:solidFill>
                  <a:srgbClr val="000000"/>
                </a:solidFill>
                <a:latin typeface="Noto Serif Medium" pitchFamily="34" charset="0"/>
                <a:ea typeface="Noto Serif Medium" pitchFamily="34" charset="-122"/>
                <a:cs typeface="Noto Serif Medium" pitchFamily="34" charset="-120"/>
              </a:rPr>
              <a:t> Before finalizing, check that your response:</a:t>
            </a:r>
            <a:endParaRPr lang="en-US" sz="1750" dirty="0"/>
          </a:p>
        </p:txBody>
      </p:sp>
      <p:sp>
        <p:nvSpPr>
          <p:cNvPr id="17" name="Text 14"/>
          <p:cNvSpPr/>
          <p:nvPr/>
        </p:nvSpPr>
        <p:spPr>
          <a:xfrm>
            <a:off x="1413986" y="6831806"/>
            <a:ext cx="12258913" cy="284917"/>
          </a:xfrm>
          <a:prstGeom prst="rect">
            <a:avLst/>
          </a:prstGeom>
          <a:noFill/>
          <a:ln/>
        </p:spPr>
        <p:txBody>
          <a:bodyPr wrap="none" lIns="0" tIns="0" rIns="0" bIns="0" rtlCol="0" anchor="t"/>
          <a:lstStyle/>
          <a:p>
            <a:pPr algn="l" marL="342900" indent="-342900">
              <a:lnSpc>
                <a:spcPts val="2200"/>
              </a:lnSpc>
              <a:buSzPct val="100000"/>
              <a:buChar char="•"/>
            </a:pPr>
            <a:r>
              <a:rPr lang="en-US" sz="1400" dirty="0">
                <a:solidFill>
                  <a:srgbClr val="000000"/>
                </a:solidFill>
                <a:latin typeface="Noto Serif" pitchFamily="34" charset="0"/>
                <a:ea typeface="Noto Serif" pitchFamily="34" charset="-122"/>
                <a:cs typeface="Noto Serif" pitchFamily="34" charset="-120"/>
              </a:rPr>
              <a:t>Matches the format &amp; length.</a:t>
            </a:r>
            <a:endParaRPr lang="en-US" sz="1400" dirty="0"/>
          </a:p>
        </p:txBody>
      </p:sp>
      <p:sp>
        <p:nvSpPr>
          <p:cNvPr id="18" name="Text 15"/>
          <p:cNvSpPr/>
          <p:nvPr/>
        </p:nvSpPr>
        <p:spPr>
          <a:xfrm>
            <a:off x="1413986" y="7178993"/>
            <a:ext cx="12258913" cy="284917"/>
          </a:xfrm>
          <a:prstGeom prst="rect">
            <a:avLst/>
          </a:prstGeom>
          <a:noFill/>
          <a:ln/>
        </p:spPr>
        <p:txBody>
          <a:bodyPr wrap="none" lIns="0" tIns="0" rIns="0" bIns="0" rtlCol="0" anchor="t"/>
          <a:lstStyle/>
          <a:p>
            <a:pPr algn="l" marL="342900" indent="-342900">
              <a:lnSpc>
                <a:spcPts val="2200"/>
              </a:lnSpc>
              <a:buSzPct val="100000"/>
              <a:buChar char="•"/>
            </a:pPr>
            <a:r>
              <a:rPr lang="en-US" sz="1400" dirty="0">
                <a:solidFill>
                  <a:srgbClr val="000000"/>
                </a:solidFill>
                <a:latin typeface="Noto Serif" pitchFamily="34" charset="0"/>
                <a:ea typeface="Noto Serif" pitchFamily="34" charset="-122"/>
                <a:cs typeface="Noto Serif" pitchFamily="34" charset="-120"/>
              </a:rPr>
              <a:t>Aligns with the goal.</a:t>
            </a:r>
            <a:endParaRPr lang="en-US" sz="1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3427" y="1099780"/>
            <a:ext cx="7389019" cy="672703"/>
          </a:xfrm>
          <a:prstGeom prst="rect">
            <a:avLst/>
          </a:prstGeom>
          <a:noFill/>
          <a:ln/>
        </p:spPr>
        <p:txBody>
          <a:bodyPr wrap="none" lIns="0" tIns="0" rIns="0" bIns="0" rtlCol="0" anchor="t"/>
          <a:lstStyle/>
          <a:p>
            <a:pPr algn="l" indent="0" marL="0">
              <a:lnSpc>
                <a:spcPts val="5250"/>
              </a:lnSpc>
              <a:buNone/>
            </a:pPr>
            <a:r>
              <a:rPr lang="en-US" sz="4200" dirty="0">
                <a:solidFill>
                  <a:srgbClr val="3A3A3A"/>
                </a:solidFill>
                <a:latin typeface="Noto Serif Medium" pitchFamily="34" charset="0"/>
                <a:ea typeface="Noto Serif Medium" pitchFamily="34" charset="-122"/>
                <a:cs typeface="Noto Serif Medium" pitchFamily="34" charset="-120"/>
              </a:rPr>
              <a:t>Key Takeaways &amp; Next Steps</a:t>
            </a:r>
            <a:endParaRPr lang="en-US" sz="4200" dirty="0"/>
          </a:p>
        </p:txBody>
      </p:sp>
      <p:sp>
        <p:nvSpPr>
          <p:cNvPr id="4" name="Text 1"/>
          <p:cNvSpPr/>
          <p:nvPr/>
        </p:nvSpPr>
        <p:spPr>
          <a:xfrm>
            <a:off x="753427" y="2095381"/>
            <a:ext cx="7637145" cy="1032986"/>
          </a:xfrm>
          <a:prstGeom prst="rect">
            <a:avLst/>
          </a:prstGeom>
          <a:noFill/>
          <a:ln/>
        </p:spPr>
        <p:txBody>
          <a:bodyPr wrap="square" lIns="0" tIns="0" rIns="0" bIns="0" rtlCol="0" anchor="t"/>
          <a:lstStyle/>
          <a:p>
            <a:pPr algn="l" indent="0" marL="0">
              <a:lnSpc>
                <a:spcPts val="2700"/>
              </a:lnSpc>
              <a:buNone/>
            </a:pPr>
            <a:r>
              <a:rPr lang="en-US" sz="1650" dirty="0">
                <a:solidFill>
                  <a:srgbClr val="4C4C4C"/>
                </a:solidFill>
                <a:latin typeface="Noto Serif" pitchFamily="34" charset="0"/>
                <a:ea typeface="Noto Serif" pitchFamily="34" charset="-122"/>
                <a:cs typeface="Noto Serif" pitchFamily="34" charset="-120"/>
              </a:rPr>
              <a:t>Mastering AI communication is about being clear, simple, and intentional. The 4 C's framework empowers you to get reliable, professional-quality results every time.</a:t>
            </a:r>
            <a:endParaRPr lang="en-US" sz="1650" dirty="0"/>
          </a:p>
        </p:txBody>
      </p:sp>
      <p:sp>
        <p:nvSpPr>
          <p:cNvPr id="5" name="Shape 2"/>
          <p:cNvSpPr/>
          <p:nvPr/>
        </p:nvSpPr>
        <p:spPr>
          <a:xfrm>
            <a:off x="753427" y="3370540"/>
            <a:ext cx="3710940" cy="1944172"/>
          </a:xfrm>
          <a:prstGeom prst="roundRect">
            <a:avLst>
              <a:gd name="adj" fmla="val 26574"/>
            </a:avLst>
          </a:prstGeom>
          <a:solidFill>
            <a:srgbClr val="E6DED2">
              <a:alpha val="50000"/>
            </a:srgbClr>
          </a:solidFill>
          <a:ln w="7620">
            <a:solidFill>
              <a:srgbClr val="CCC4B8"/>
            </a:solidFill>
            <a:prstDash val="solid"/>
          </a:ln>
          <a:effectLst>
            <a:outerShdw sx="100000" sy="100000" kx="0" ky="0" algn="bl" rotWithShape="0" blurRad="0" dist="19050" dir="2700000">
              <a:srgbClr val="ccc4b8">
                <a:alpha val="100000"/>
              </a:srgbClr>
            </a:outerShdw>
          </a:effectLst>
        </p:spPr>
      </p:sp>
      <p:sp>
        <p:nvSpPr>
          <p:cNvPr id="6" name="Text 3"/>
          <p:cNvSpPr/>
          <p:nvPr/>
        </p:nvSpPr>
        <p:spPr>
          <a:xfrm>
            <a:off x="976312" y="3593425"/>
            <a:ext cx="3222188" cy="336352"/>
          </a:xfrm>
          <a:prstGeom prst="rect">
            <a:avLst/>
          </a:prstGeom>
          <a:noFill/>
          <a:ln/>
        </p:spPr>
        <p:txBody>
          <a:bodyPr wrap="none" lIns="0" tIns="0" rIns="0" bIns="0" rtlCol="0" anchor="t"/>
          <a:lstStyle/>
          <a:p>
            <a:pPr algn="l" indent="0" marL="0">
              <a:lnSpc>
                <a:spcPts val="2600"/>
              </a:lnSpc>
              <a:buNone/>
            </a:pPr>
            <a:r>
              <a:rPr lang="en-US" sz="2100" dirty="0">
                <a:solidFill>
                  <a:srgbClr val="000000"/>
                </a:solidFill>
                <a:latin typeface="Noto Serif Medium" pitchFamily="34" charset="0"/>
                <a:ea typeface="Noto Serif Medium" pitchFamily="34" charset="-122"/>
                <a:cs typeface="Noto Serif Medium" pitchFamily="34" charset="-120"/>
              </a:rPr>
              <a:t>Garbage In, Garbage Out</a:t>
            </a:r>
            <a:endParaRPr lang="en-US" sz="2100" dirty="0"/>
          </a:p>
        </p:txBody>
      </p:sp>
      <p:sp>
        <p:nvSpPr>
          <p:cNvPr id="7" name="Text 4"/>
          <p:cNvSpPr/>
          <p:nvPr/>
        </p:nvSpPr>
        <p:spPr>
          <a:xfrm>
            <a:off x="976312" y="4058841"/>
            <a:ext cx="3265170" cy="1032986"/>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Noto Serif" pitchFamily="34" charset="0"/>
                <a:ea typeface="Noto Serif" pitchFamily="34" charset="-122"/>
                <a:cs typeface="Noto Serif" pitchFamily="34" charset="-120"/>
              </a:rPr>
              <a:t>Vague input leads to vague, unhelpful output. Precision is key.</a:t>
            </a:r>
            <a:endParaRPr lang="en-US" sz="1650" dirty="0"/>
          </a:p>
        </p:txBody>
      </p:sp>
      <p:sp>
        <p:nvSpPr>
          <p:cNvPr id="8" name="Shape 5"/>
          <p:cNvSpPr/>
          <p:nvPr/>
        </p:nvSpPr>
        <p:spPr>
          <a:xfrm>
            <a:off x="4679633" y="3370540"/>
            <a:ext cx="3710940" cy="1944172"/>
          </a:xfrm>
          <a:prstGeom prst="roundRect">
            <a:avLst>
              <a:gd name="adj" fmla="val 26574"/>
            </a:avLst>
          </a:prstGeom>
          <a:solidFill>
            <a:srgbClr val="E6DED2">
              <a:alpha val="50000"/>
            </a:srgbClr>
          </a:solidFill>
          <a:ln w="7620">
            <a:solidFill>
              <a:srgbClr val="CCC4B8"/>
            </a:solidFill>
            <a:prstDash val="solid"/>
          </a:ln>
          <a:effectLst>
            <a:outerShdw sx="100000" sy="100000" kx="0" ky="0" algn="bl" rotWithShape="0" blurRad="0" dist="19050" dir="2700000">
              <a:srgbClr val="ccc4b8">
                <a:alpha val="100000"/>
              </a:srgbClr>
            </a:outerShdw>
          </a:effectLst>
        </p:spPr>
      </p:sp>
      <p:sp>
        <p:nvSpPr>
          <p:cNvPr id="9" name="Text 6"/>
          <p:cNvSpPr/>
          <p:nvPr/>
        </p:nvSpPr>
        <p:spPr>
          <a:xfrm>
            <a:off x="4902518" y="3593425"/>
            <a:ext cx="2690812" cy="336352"/>
          </a:xfrm>
          <a:prstGeom prst="rect">
            <a:avLst/>
          </a:prstGeom>
          <a:noFill/>
          <a:ln/>
        </p:spPr>
        <p:txBody>
          <a:bodyPr wrap="none" lIns="0" tIns="0" rIns="0" bIns="0" rtlCol="0" anchor="t"/>
          <a:lstStyle/>
          <a:p>
            <a:pPr algn="l" indent="0" marL="0">
              <a:lnSpc>
                <a:spcPts val="2600"/>
              </a:lnSpc>
              <a:buNone/>
            </a:pPr>
            <a:r>
              <a:rPr lang="en-US" sz="2100" dirty="0">
                <a:solidFill>
                  <a:srgbClr val="000000"/>
                </a:solidFill>
                <a:latin typeface="Noto Serif Medium" pitchFamily="34" charset="0"/>
                <a:ea typeface="Noto Serif Medium" pitchFamily="34" charset="-122"/>
                <a:cs typeface="Noto Serif Medium" pitchFamily="34" charset="-120"/>
              </a:rPr>
              <a:t>AI as Collaborator</a:t>
            </a:r>
            <a:endParaRPr lang="en-US" sz="2100" dirty="0"/>
          </a:p>
        </p:txBody>
      </p:sp>
      <p:sp>
        <p:nvSpPr>
          <p:cNvPr id="10" name="Text 7"/>
          <p:cNvSpPr/>
          <p:nvPr/>
        </p:nvSpPr>
        <p:spPr>
          <a:xfrm>
            <a:off x="4902518" y="4058841"/>
            <a:ext cx="3265170" cy="1032986"/>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Noto Serif" pitchFamily="34" charset="0"/>
                <a:ea typeface="Noto Serif" pitchFamily="34" charset="-122"/>
                <a:cs typeface="Noto Serif" pitchFamily="34" charset="-120"/>
              </a:rPr>
              <a:t>With clear communication, AI becomes a powerful partner, not just a "guessing machine."</a:t>
            </a:r>
            <a:endParaRPr lang="en-US" sz="1650" dirty="0"/>
          </a:p>
        </p:txBody>
      </p:sp>
      <p:sp>
        <p:nvSpPr>
          <p:cNvPr id="11" name="Shape 8"/>
          <p:cNvSpPr/>
          <p:nvPr/>
        </p:nvSpPr>
        <p:spPr>
          <a:xfrm>
            <a:off x="753427" y="5529977"/>
            <a:ext cx="7637145" cy="1599843"/>
          </a:xfrm>
          <a:prstGeom prst="roundRect">
            <a:avLst>
              <a:gd name="adj" fmla="val 32293"/>
            </a:avLst>
          </a:prstGeom>
          <a:solidFill>
            <a:srgbClr val="E6DED2">
              <a:alpha val="50000"/>
            </a:srgbClr>
          </a:solidFill>
          <a:ln w="7620">
            <a:solidFill>
              <a:srgbClr val="CCC4B8"/>
            </a:solidFill>
            <a:prstDash val="solid"/>
          </a:ln>
          <a:effectLst>
            <a:outerShdw sx="100000" sy="100000" kx="0" ky="0" algn="bl" rotWithShape="0" blurRad="0" dist="19050" dir="2700000">
              <a:srgbClr val="ccc4b8">
                <a:alpha val="100000"/>
              </a:srgbClr>
            </a:outerShdw>
          </a:effectLst>
        </p:spPr>
      </p:sp>
      <p:sp>
        <p:nvSpPr>
          <p:cNvPr id="12" name="Text 9"/>
          <p:cNvSpPr/>
          <p:nvPr/>
        </p:nvSpPr>
        <p:spPr>
          <a:xfrm>
            <a:off x="976312" y="5752862"/>
            <a:ext cx="2690812" cy="336352"/>
          </a:xfrm>
          <a:prstGeom prst="rect">
            <a:avLst/>
          </a:prstGeom>
          <a:noFill/>
          <a:ln/>
        </p:spPr>
        <p:txBody>
          <a:bodyPr wrap="none" lIns="0" tIns="0" rIns="0" bIns="0" rtlCol="0" anchor="t"/>
          <a:lstStyle/>
          <a:p>
            <a:pPr algn="l" indent="0" marL="0">
              <a:lnSpc>
                <a:spcPts val="2600"/>
              </a:lnSpc>
              <a:buNone/>
            </a:pPr>
            <a:r>
              <a:rPr lang="en-US" sz="2100" dirty="0">
                <a:solidFill>
                  <a:srgbClr val="000000"/>
                </a:solidFill>
                <a:latin typeface="Noto Serif Medium" pitchFamily="34" charset="0"/>
                <a:ea typeface="Noto Serif Medium" pitchFamily="34" charset="-122"/>
                <a:cs typeface="Noto Serif Medium" pitchFamily="34" charset="-120"/>
              </a:rPr>
              <a:t>Practice the 4 C's</a:t>
            </a:r>
            <a:endParaRPr lang="en-US" sz="2100" dirty="0"/>
          </a:p>
        </p:txBody>
      </p:sp>
      <p:sp>
        <p:nvSpPr>
          <p:cNvPr id="13" name="Text 10"/>
          <p:cNvSpPr/>
          <p:nvPr/>
        </p:nvSpPr>
        <p:spPr>
          <a:xfrm>
            <a:off x="976312" y="6218277"/>
            <a:ext cx="7191375" cy="688658"/>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Noto Serif" pitchFamily="34" charset="0"/>
                <a:ea typeface="Noto Serif" pitchFamily="34" charset="-122"/>
                <a:cs typeface="Noto Serif" pitchFamily="34" charset="-120"/>
              </a:rPr>
              <a:t>Consistently apply Context, Constraints, Content Goal, and Check for optimal results.</a:t>
            </a:r>
            <a:endParaRPr lang="en-US" sz="16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634246"/>
            <a:ext cx="5302806" cy="460772"/>
          </a:xfrm>
          <a:prstGeom prst="rect">
            <a:avLst/>
          </a:prstGeom>
          <a:noFill/>
          <a:ln/>
        </p:spPr>
        <p:txBody>
          <a:bodyPr wrap="none" lIns="0" tIns="0" rIns="0" bIns="0" rtlCol="0" anchor="t"/>
          <a:lstStyle/>
          <a:p>
            <a:pPr algn="l" indent="0" marL="0">
              <a:lnSpc>
                <a:spcPts val="3600"/>
              </a:lnSpc>
              <a:buNone/>
            </a:pPr>
            <a:r>
              <a:rPr lang="en-US" sz="2900" dirty="0">
                <a:solidFill>
                  <a:srgbClr val="3A3A3A"/>
                </a:solidFill>
                <a:latin typeface="Noto Serif Medium" pitchFamily="34" charset="0"/>
                <a:ea typeface="Noto Serif Medium" pitchFamily="34" charset="-122"/>
                <a:cs typeface="Noto Serif Medium" pitchFamily="34" charset="-120"/>
              </a:rPr>
              <a:t>Why Most AI Interactions Fail</a:t>
            </a:r>
            <a:endParaRPr lang="en-US" sz="2900" dirty="0"/>
          </a:p>
        </p:txBody>
      </p:sp>
      <p:sp>
        <p:nvSpPr>
          <p:cNvPr id="3" name="Text 1"/>
          <p:cNvSpPr/>
          <p:nvPr/>
        </p:nvSpPr>
        <p:spPr>
          <a:xfrm>
            <a:off x="793790" y="1389817"/>
            <a:ext cx="13042821" cy="471488"/>
          </a:xfrm>
          <a:prstGeom prst="rect">
            <a:avLst/>
          </a:prstGeom>
          <a:noFill/>
          <a:ln/>
        </p:spPr>
        <p:txBody>
          <a:bodyPr wrap="square" lIns="0" tIns="0" rIns="0" bIns="0" rtlCol="0" anchor="t"/>
          <a:lstStyle/>
          <a:p>
            <a:pPr algn="l" indent="0" marL="0">
              <a:lnSpc>
                <a:spcPts val="1850"/>
              </a:lnSpc>
              <a:buNone/>
            </a:pPr>
            <a:r>
              <a:rPr lang="en-US" sz="1150" dirty="0">
                <a:solidFill>
                  <a:srgbClr val="4C4C4C"/>
                </a:solidFill>
                <a:latin typeface="Noto Serif" pitchFamily="34" charset="0"/>
                <a:ea typeface="Noto Serif" pitchFamily="34" charset="-122"/>
                <a:cs typeface="Noto Serif" pitchFamily="34" charset="-120"/>
              </a:rPr>
              <a:t>Many AI interactions fall short because our instructions are often too broad or lack crucial details. Without clear guidance, even the most advanced AI can't deliver the specific, useful results we need.</a:t>
            </a:r>
            <a:endParaRPr lang="en-US" sz="1150" dirty="0"/>
          </a:p>
        </p:txBody>
      </p:sp>
      <p:sp>
        <p:nvSpPr>
          <p:cNvPr id="4" name="Text 2"/>
          <p:cNvSpPr/>
          <p:nvPr/>
        </p:nvSpPr>
        <p:spPr>
          <a:xfrm>
            <a:off x="793790" y="2174558"/>
            <a:ext cx="2127290" cy="230386"/>
          </a:xfrm>
          <a:prstGeom prst="rect">
            <a:avLst/>
          </a:prstGeom>
          <a:noFill/>
          <a:ln/>
        </p:spPr>
        <p:txBody>
          <a:bodyPr wrap="none" lIns="0" tIns="0" rIns="0" bIns="0" rtlCol="0" anchor="t"/>
          <a:lstStyle/>
          <a:p>
            <a:pPr algn="l" indent="0" marL="0">
              <a:lnSpc>
                <a:spcPts val="1800"/>
              </a:lnSpc>
              <a:buNone/>
            </a:pPr>
            <a:r>
              <a:rPr lang="en-US" sz="1450" dirty="0">
                <a:solidFill>
                  <a:srgbClr val="3A3A3A"/>
                </a:solidFill>
                <a:latin typeface="Noto Serif Medium" pitchFamily="34" charset="0"/>
                <a:ea typeface="Noto Serif Medium" pitchFamily="34" charset="-122"/>
                <a:cs typeface="Noto Serif Medium" pitchFamily="34" charset="-120"/>
              </a:rPr>
              <a:t>Vague Request Example</a:t>
            </a:r>
            <a:endParaRPr lang="en-US" sz="1450" dirty="0"/>
          </a:p>
        </p:txBody>
      </p:sp>
      <p:pic>
        <p:nvPicPr>
          <p:cNvPr id="5" name="Image 0" descr="preencoded.png">    </p:cNvPr>
          <p:cNvPicPr>
            <a:picLocks noChangeAspect="1"/>
          </p:cNvPicPr>
          <p:nvPr/>
        </p:nvPicPr>
        <p:blipFill>
          <a:blip r:embed="rId1"/>
          <a:stretch>
            <a:fillRect/>
          </a:stretch>
        </p:blipFill>
        <p:spPr>
          <a:xfrm>
            <a:off x="793790" y="2570798"/>
            <a:ext cx="4121944" cy="4121944"/>
          </a:xfrm>
          <a:prstGeom prst="rect">
            <a:avLst/>
          </a:prstGeom>
        </p:spPr>
      </p:pic>
      <p:sp>
        <p:nvSpPr>
          <p:cNvPr id="6" name="Text 3"/>
          <p:cNvSpPr/>
          <p:nvPr/>
        </p:nvSpPr>
        <p:spPr>
          <a:xfrm>
            <a:off x="793790" y="6858595"/>
            <a:ext cx="6341626" cy="235744"/>
          </a:xfrm>
          <a:prstGeom prst="rect">
            <a:avLst/>
          </a:prstGeom>
          <a:noFill/>
          <a:ln/>
        </p:spPr>
        <p:txBody>
          <a:bodyPr wrap="none" lIns="0" tIns="0" rIns="0" bIns="0" rtlCol="0" anchor="t"/>
          <a:lstStyle/>
          <a:p>
            <a:pPr algn="l" indent="0" marL="0">
              <a:lnSpc>
                <a:spcPts val="1850"/>
              </a:lnSpc>
              <a:buNone/>
            </a:pPr>
            <a:r>
              <a:rPr lang="en-US" sz="1150" dirty="0">
                <a:solidFill>
                  <a:srgbClr val="4C4C4C"/>
                </a:solidFill>
                <a:latin typeface="Noto Serif" pitchFamily="34" charset="0"/>
                <a:ea typeface="Noto Serif" pitchFamily="34" charset="-122"/>
                <a:cs typeface="Noto Serif" pitchFamily="34" charset="-120"/>
              </a:rPr>
              <a:t>"Give me career advice."</a:t>
            </a:r>
            <a:endParaRPr lang="en-US" sz="1150" dirty="0"/>
          </a:p>
        </p:txBody>
      </p:sp>
      <p:sp>
        <p:nvSpPr>
          <p:cNvPr id="7" name="Text 4"/>
          <p:cNvSpPr/>
          <p:nvPr/>
        </p:nvSpPr>
        <p:spPr>
          <a:xfrm>
            <a:off x="793790" y="7226975"/>
            <a:ext cx="6341626" cy="235744"/>
          </a:xfrm>
          <a:prstGeom prst="rect">
            <a:avLst/>
          </a:prstGeom>
          <a:noFill/>
          <a:ln/>
        </p:spPr>
        <p:txBody>
          <a:bodyPr wrap="none" lIns="0" tIns="0" rIns="0" bIns="0" rtlCol="0" anchor="t"/>
          <a:lstStyle/>
          <a:p>
            <a:pPr algn="l" indent="0" marL="0">
              <a:lnSpc>
                <a:spcPts val="1850"/>
              </a:lnSpc>
              <a:buNone/>
            </a:pPr>
            <a:r>
              <a:rPr lang="en-US" sz="1150" dirty="0">
                <a:solidFill>
                  <a:srgbClr val="4C4C4C"/>
                </a:solidFill>
                <a:latin typeface="Noto Serif" pitchFamily="34" charset="0"/>
                <a:ea typeface="Noto Serif" pitchFamily="34" charset="-122"/>
                <a:cs typeface="Noto Serif" pitchFamily="34" charset="-120"/>
              </a:rPr>
              <a:t>AI's response: Hesitant, asks clarifying questions. No concrete advice due to broad input.</a:t>
            </a:r>
            <a:endParaRPr lang="en-US" sz="1150" dirty="0"/>
          </a:p>
        </p:txBody>
      </p:sp>
      <p:sp>
        <p:nvSpPr>
          <p:cNvPr id="8" name="Text 5"/>
          <p:cNvSpPr/>
          <p:nvPr/>
        </p:nvSpPr>
        <p:spPr>
          <a:xfrm>
            <a:off x="7502604" y="2174558"/>
            <a:ext cx="2546152" cy="230386"/>
          </a:xfrm>
          <a:prstGeom prst="rect">
            <a:avLst/>
          </a:prstGeom>
          <a:noFill/>
          <a:ln/>
        </p:spPr>
        <p:txBody>
          <a:bodyPr wrap="none" lIns="0" tIns="0" rIns="0" bIns="0" rtlCol="0" anchor="t"/>
          <a:lstStyle/>
          <a:p>
            <a:pPr algn="l" indent="0" marL="0">
              <a:lnSpc>
                <a:spcPts val="1800"/>
              </a:lnSpc>
              <a:buNone/>
            </a:pPr>
            <a:r>
              <a:rPr lang="en-US" sz="1450" dirty="0">
                <a:solidFill>
                  <a:srgbClr val="3A3A3A"/>
                </a:solidFill>
                <a:latin typeface="Noto Serif Medium" pitchFamily="34" charset="0"/>
                <a:ea typeface="Noto Serif Medium" pitchFamily="34" charset="-122"/>
                <a:cs typeface="Noto Serif Medium" pitchFamily="34" charset="-120"/>
              </a:rPr>
              <a:t>The Problem: Lack of Clarity</a:t>
            </a:r>
            <a:endParaRPr lang="en-US" sz="1450" dirty="0"/>
          </a:p>
        </p:txBody>
      </p:sp>
      <p:sp>
        <p:nvSpPr>
          <p:cNvPr id="9" name="Text 6"/>
          <p:cNvSpPr/>
          <p:nvPr/>
        </p:nvSpPr>
        <p:spPr>
          <a:xfrm>
            <a:off x="7502604" y="2552343"/>
            <a:ext cx="6341626" cy="471488"/>
          </a:xfrm>
          <a:prstGeom prst="rect">
            <a:avLst/>
          </a:prstGeom>
          <a:noFill/>
          <a:ln/>
        </p:spPr>
        <p:txBody>
          <a:bodyPr wrap="square" lIns="0" tIns="0" rIns="0" bIns="0" rtlCol="0" anchor="t"/>
          <a:lstStyle/>
          <a:p>
            <a:pPr algn="l" indent="0" marL="0">
              <a:lnSpc>
                <a:spcPts val="1850"/>
              </a:lnSpc>
              <a:buNone/>
            </a:pPr>
            <a:r>
              <a:rPr lang="en-US" sz="1150" dirty="0">
                <a:solidFill>
                  <a:srgbClr val="4C4C4C"/>
                </a:solidFill>
                <a:latin typeface="Noto Serif" pitchFamily="34" charset="0"/>
                <a:ea typeface="Noto Serif" pitchFamily="34" charset="-122"/>
                <a:cs typeface="Noto Serif" pitchFamily="34" charset="-120"/>
              </a:rPr>
              <a:t>AI can't read minds. Broad requests lead to generic, unhelpful outputs, wasting time on back-and-forth clarifications.</a:t>
            </a:r>
            <a:endParaRPr lang="en-US" sz="1150" dirty="0"/>
          </a:p>
        </p:txBody>
      </p:sp>
      <p:pic>
        <p:nvPicPr>
          <p:cNvPr id="10" name="Image 1" descr="preencoded.png">    </p:cNvPr>
          <p:cNvPicPr>
            <a:picLocks noChangeAspect="1"/>
          </p:cNvPicPr>
          <p:nvPr/>
        </p:nvPicPr>
        <p:blipFill>
          <a:blip r:embed="rId2"/>
          <a:stretch>
            <a:fillRect/>
          </a:stretch>
        </p:blipFill>
        <p:spPr>
          <a:xfrm>
            <a:off x="7502604" y="3189684"/>
            <a:ext cx="4120634" cy="175569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88300" y="540782"/>
            <a:ext cx="4924901" cy="399455"/>
          </a:xfrm>
          <a:prstGeom prst="rect">
            <a:avLst/>
          </a:prstGeom>
          <a:noFill/>
          <a:ln/>
        </p:spPr>
        <p:txBody>
          <a:bodyPr wrap="none" lIns="0" tIns="0" rIns="0" bIns="0" rtlCol="0" anchor="t"/>
          <a:lstStyle/>
          <a:p>
            <a:pPr algn="l" indent="0" marL="0">
              <a:lnSpc>
                <a:spcPts val="3100"/>
              </a:lnSpc>
              <a:buNone/>
            </a:pPr>
            <a:r>
              <a:rPr lang="en-US" sz="2500" dirty="0">
                <a:solidFill>
                  <a:srgbClr val="3A3A3A"/>
                </a:solidFill>
                <a:latin typeface="Noto Serif Medium" pitchFamily="34" charset="0"/>
                <a:ea typeface="Noto Serif Medium" pitchFamily="34" charset="-122"/>
                <a:cs typeface="Noto Serif Medium" pitchFamily="34" charset="-120"/>
              </a:rPr>
              <a:t>The Power of a Detailed Prompt</a:t>
            </a:r>
            <a:endParaRPr lang="en-US" sz="2500" dirty="0"/>
          </a:p>
        </p:txBody>
      </p:sp>
      <p:sp>
        <p:nvSpPr>
          <p:cNvPr id="3" name="Text 1"/>
          <p:cNvSpPr/>
          <p:nvPr/>
        </p:nvSpPr>
        <p:spPr>
          <a:xfrm>
            <a:off x="688300" y="1195864"/>
            <a:ext cx="13253799" cy="204549"/>
          </a:xfrm>
          <a:prstGeom prst="rect">
            <a:avLst/>
          </a:prstGeom>
          <a:noFill/>
          <a:ln/>
        </p:spPr>
        <p:txBody>
          <a:bodyPr wrap="none" lIns="0" tIns="0" rIns="0" bIns="0" rtlCol="0" anchor="t"/>
          <a:lstStyle/>
          <a:p>
            <a:pPr algn="l" indent="0" marL="0">
              <a:lnSpc>
                <a:spcPts val="1600"/>
              </a:lnSpc>
              <a:buNone/>
            </a:pPr>
            <a:r>
              <a:rPr lang="en-US" sz="1000" dirty="0">
                <a:solidFill>
                  <a:srgbClr val="4C4C4C"/>
                </a:solidFill>
                <a:latin typeface="Noto Serif" pitchFamily="34" charset="0"/>
                <a:ea typeface="Noto Serif" pitchFamily="34" charset="-122"/>
                <a:cs typeface="Noto Serif" pitchFamily="34" charset="-120"/>
              </a:rPr>
              <a:t>Transform your AI interactions from frustrating to fruitful. Specific, well-structured prompts guide AI to deliver precise, valuable, and actionable results every time.</a:t>
            </a:r>
            <a:endParaRPr lang="en-US" sz="1000" dirty="0"/>
          </a:p>
        </p:txBody>
      </p:sp>
      <p:sp>
        <p:nvSpPr>
          <p:cNvPr id="4" name="Text 2"/>
          <p:cNvSpPr/>
          <p:nvPr/>
        </p:nvSpPr>
        <p:spPr>
          <a:xfrm>
            <a:off x="688300" y="1671876"/>
            <a:ext cx="2022158" cy="199668"/>
          </a:xfrm>
          <a:prstGeom prst="rect">
            <a:avLst/>
          </a:prstGeom>
          <a:noFill/>
          <a:ln/>
        </p:spPr>
        <p:txBody>
          <a:bodyPr wrap="none" lIns="0" tIns="0" rIns="0" bIns="0" rtlCol="0" anchor="t"/>
          <a:lstStyle/>
          <a:p>
            <a:pPr algn="l" indent="0" marL="0">
              <a:lnSpc>
                <a:spcPts val="1550"/>
              </a:lnSpc>
              <a:buNone/>
            </a:pPr>
            <a:r>
              <a:rPr lang="en-US" sz="1250" dirty="0">
                <a:solidFill>
                  <a:srgbClr val="3A3A3A"/>
                </a:solidFill>
                <a:latin typeface="Noto Serif Medium" pitchFamily="34" charset="0"/>
                <a:ea typeface="Noto Serif Medium" pitchFamily="34" charset="-122"/>
                <a:cs typeface="Noto Serif Medium" pitchFamily="34" charset="-120"/>
              </a:rPr>
              <a:t>Detailed Request Example</a:t>
            </a:r>
            <a:endParaRPr lang="en-US" sz="1250" dirty="0"/>
          </a:p>
        </p:txBody>
      </p:sp>
      <p:pic>
        <p:nvPicPr>
          <p:cNvPr id="5" name="Image 0" descr="preencoded.png">    </p:cNvPr>
          <p:cNvPicPr>
            <a:picLocks noChangeAspect="1"/>
          </p:cNvPicPr>
          <p:nvPr/>
        </p:nvPicPr>
        <p:blipFill>
          <a:blip r:embed="rId1"/>
          <a:stretch>
            <a:fillRect/>
          </a:stretch>
        </p:blipFill>
        <p:spPr>
          <a:xfrm>
            <a:off x="688300" y="2015252"/>
            <a:ext cx="4206121" cy="4206121"/>
          </a:xfrm>
          <a:prstGeom prst="rect">
            <a:avLst/>
          </a:prstGeom>
        </p:spPr>
      </p:pic>
      <p:sp>
        <p:nvSpPr>
          <p:cNvPr id="6" name="Text 3"/>
          <p:cNvSpPr/>
          <p:nvPr/>
        </p:nvSpPr>
        <p:spPr>
          <a:xfrm>
            <a:off x="688300" y="6365081"/>
            <a:ext cx="6471047" cy="818198"/>
          </a:xfrm>
          <a:prstGeom prst="rect">
            <a:avLst/>
          </a:prstGeom>
          <a:noFill/>
          <a:ln/>
        </p:spPr>
        <p:txBody>
          <a:bodyPr wrap="square" lIns="0" tIns="0" rIns="0" bIns="0" rtlCol="0" anchor="t"/>
          <a:lstStyle/>
          <a:p>
            <a:pPr algn="l" indent="0" marL="0">
              <a:lnSpc>
                <a:spcPts val="1600"/>
              </a:lnSpc>
              <a:buNone/>
            </a:pPr>
            <a:r>
              <a:rPr lang="en-US" sz="1000" dirty="0">
                <a:solidFill>
                  <a:srgbClr val="4C4C4C"/>
                </a:solidFill>
                <a:latin typeface="Noto Serif" pitchFamily="34" charset="0"/>
                <a:ea typeface="Noto Serif" pitchFamily="34" charset="-122"/>
                <a:cs typeface="Noto Serif" pitchFamily="34" charset="-120"/>
              </a:rPr>
              <a:t>"Act as a career counselor. Provide three actionable steps for a recent college graduate with a marketing degree looking for their first job in tech, specifically in a social media management role. Focus on networking strategies, resume optimization for Applicant Tracking Systems (ATS), and interview preparation for remote positions."</a:t>
            </a:r>
            <a:endParaRPr lang="en-US" sz="1000" dirty="0"/>
          </a:p>
        </p:txBody>
      </p:sp>
      <p:sp>
        <p:nvSpPr>
          <p:cNvPr id="7" name="Text 4"/>
          <p:cNvSpPr/>
          <p:nvPr/>
        </p:nvSpPr>
        <p:spPr>
          <a:xfrm>
            <a:off x="688300" y="7298293"/>
            <a:ext cx="6471047" cy="613648"/>
          </a:xfrm>
          <a:prstGeom prst="rect">
            <a:avLst/>
          </a:prstGeom>
          <a:noFill/>
          <a:ln/>
        </p:spPr>
        <p:txBody>
          <a:bodyPr wrap="square" lIns="0" tIns="0" rIns="0" bIns="0" rtlCol="0" anchor="t"/>
          <a:lstStyle/>
          <a:p>
            <a:pPr algn="l" indent="0" marL="0">
              <a:lnSpc>
                <a:spcPts val="1600"/>
              </a:lnSpc>
              <a:buNone/>
            </a:pPr>
            <a:r>
              <a:rPr lang="en-US" sz="1000" dirty="0">
                <a:solidFill>
                  <a:srgbClr val="4C4C4C"/>
                </a:solidFill>
                <a:latin typeface="Noto Serif" pitchFamily="34" charset="0"/>
                <a:ea typeface="Noto Serif" pitchFamily="34" charset="-122"/>
                <a:cs typeface="Noto Serif" pitchFamily="34" charset="-120"/>
              </a:rPr>
              <a:t>AI's response: "Here are three actionable steps for securing a social media management role in tech, including tailored advice on networking strategies, ATS-friendly resume tips, and remote interview preparation guidance."</a:t>
            </a:r>
            <a:endParaRPr lang="en-US" sz="1000" dirty="0"/>
          </a:p>
        </p:txBody>
      </p:sp>
      <p:sp>
        <p:nvSpPr>
          <p:cNvPr id="8" name="Text 5"/>
          <p:cNvSpPr/>
          <p:nvPr/>
        </p:nvSpPr>
        <p:spPr>
          <a:xfrm>
            <a:off x="7478673" y="1671876"/>
            <a:ext cx="1597819" cy="199668"/>
          </a:xfrm>
          <a:prstGeom prst="rect">
            <a:avLst/>
          </a:prstGeom>
          <a:noFill/>
          <a:ln/>
        </p:spPr>
        <p:txBody>
          <a:bodyPr wrap="none" lIns="0" tIns="0" rIns="0" bIns="0" rtlCol="0" anchor="t"/>
          <a:lstStyle/>
          <a:p>
            <a:pPr algn="l" indent="0" marL="0">
              <a:lnSpc>
                <a:spcPts val="1550"/>
              </a:lnSpc>
              <a:buNone/>
            </a:pPr>
            <a:r>
              <a:rPr lang="en-US" sz="1250" dirty="0">
                <a:solidFill>
                  <a:srgbClr val="3A3A3A"/>
                </a:solidFill>
                <a:latin typeface="Noto Serif Medium" pitchFamily="34" charset="0"/>
                <a:ea typeface="Noto Serif Medium" pitchFamily="34" charset="-122"/>
                <a:cs typeface="Noto Serif Medium" pitchFamily="34" charset="-120"/>
              </a:rPr>
              <a:t>The Solution: Clarity</a:t>
            </a:r>
            <a:endParaRPr lang="en-US" sz="1250" dirty="0"/>
          </a:p>
        </p:txBody>
      </p:sp>
      <p:sp>
        <p:nvSpPr>
          <p:cNvPr id="9" name="Text 6"/>
          <p:cNvSpPr/>
          <p:nvPr/>
        </p:nvSpPr>
        <p:spPr>
          <a:xfrm>
            <a:off x="7478673" y="1999298"/>
            <a:ext cx="6471047" cy="613648"/>
          </a:xfrm>
          <a:prstGeom prst="rect">
            <a:avLst/>
          </a:prstGeom>
          <a:noFill/>
          <a:ln/>
        </p:spPr>
        <p:txBody>
          <a:bodyPr wrap="square" lIns="0" tIns="0" rIns="0" bIns="0" rtlCol="0" anchor="t"/>
          <a:lstStyle/>
          <a:p>
            <a:pPr algn="l" indent="0" marL="0">
              <a:lnSpc>
                <a:spcPts val="1600"/>
              </a:lnSpc>
              <a:buNone/>
            </a:pPr>
            <a:r>
              <a:rPr lang="en-US" sz="1000" dirty="0">
                <a:solidFill>
                  <a:srgbClr val="4C4C4C"/>
                </a:solidFill>
                <a:latin typeface="Noto Serif" pitchFamily="34" charset="0"/>
                <a:ea typeface="Noto Serif" pitchFamily="34" charset="-122"/>
                <a:cs typeface="Noto Serif" pitchFamily="34" charset="-120"/>
              </a:rPr>
              <a:t>By clearly defining the AI's persona, your specific situation, the desired output format, and key areas of focus, you empower the AI to generate highly relevant and useful information, eliminating guesswork and irrelevant suggestions.</a:t>
            </a:r>
            <a:endParaRPr lang="en-US" sz="1000" dirty="0"/>
          </a:p>
        </p:txBody>
      </p:sp>
      <p:pic>
        <p:nvPicPr>
          <p:cNvPr id="10" name="Image 1" descr="preencoded.png">    </p:cNvPr>
          <p:cNvPicPr>
            <a:picLocks noChangeAspect="1"/>
          </p:cNvPicPr>
          <p:nvPr/>
        </p:nvPicPr>
        <p:blipFill>
          <a:blip r:embed="rId2"/>
          <a:stretch>
            <a:fillRect/>
          </a:stretch>
        </p:blipFill>
        <p:spPr>
          <a:xfrm>
            <a:off x="7478673" y="2756654"/>
            <a:ext cx="4206121" cy="420612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999053"/>
            <a:ext cx="11166038" cy="708779"/>
          </a:xfrm>
          <a:prstGeom prst="rect">
            <a:avLst/>
          </a:prstGeom>
          <a:noFill/>
          <a:ln/>
        </p:spPr>
        <p:txBody>
          <a:bodyPr wrap="none" lIns="0" tIns="0" rIns="0" bIns="0" rtlCol="0" anchor="t"/>
          <a:lstStyle/>
          <a:p>
            <a:pPr algn="l" indent="0" marL="0">
              <a:lnSpc>
                <a:spcPts val="5550"/>
              </a:lnSpc>
              <a:buNone/>
            </a:pPr>
            <a:r>
              <a:rPr lang="en-US" sz="4450" dirty="0">
                <a:solidFill>
                  <a:srgbClr val="3A3A3A"/>
                </a:solidFill>
                <a:latin typeface="Noto Serif Medium" pitchFamily="34" charset="0"/>
                <a:ea typeface="Noto Serif Medium" pitchFamily="34" charset="-122"/>
                <a:cs typeface="Noto Serif Medium" pitchFamily="34" charset="-120"/>
              </a:rPr>
              <a:t>The 4 C's Framework: Solution Overview</a:t>
            </a:r>
            <a:endParaRPr lang="en-US" sz="4450" dirty="0"/>
          </a:p>
        </p:txBody>
      </p:sp>
      <p:sp>
        <p:nvSpPr>
          <p:cNvPr id="3" name="Text 1"/>
          <p:cNvSpPr/>
          <p:nvPr/>
        </p:nvSpPr>
        <p:spPr>
          <a:xfrm>
            <a:off x="793790" y="2161461"/>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4C4C4C"/>
                </a:solidFill>
                <a:latin typeface="Noto Serif" pitchFamily="34" charset="0"/>
                <a:ea typeface="Noto Serif" pitchFamily="34" charset="-122"/>
                <a:cs typeface="Noto Serif" pitchFamily="34" charset="-120"/>
              </a:rPr>
              <a:t>The 4 C's framework provides a structured approach to AI communication, ensuring clarity, precision, and purposeful instructions for optimal results.</a:t>
            </a:r>
            <a:endParaRPr lang="en-US" sz="1750" dirty="0"/>
          </a:p>
        </p:txBody>
      </p:sp>
      <p:pic>
        <p:nvPicPr>
          <p:cNvPr id="4" name="Image 0" descr="preencoded.png">    </p:cNvPr>
          <p:cNvPicPr>
            <a:picLocks noChangeAspect="1"/>
          </p:cNvPicPr>
          <p:nvPr/>
        </p:nvPicPr>
        <p:blipFill>
          <a:blip r:embed="rId1"/>
          <a:stretch>
            <a:fillRect/>
          </a:stretch>
        </p:blipFill>
        <p:spPr>
          <a:xfrm>
            <a:off x="793790" y="3142417"/>
            <a:ext cx="680442" cy="680442"/>
          </a:xfrm>
          <a:prstGeom prst="rect">
            <a:avLst/>
          </a:prstGeom>
        </p:spPr>
      </p:pic>
      <p:sp>
        <p:nvSpPr>
          <p:cNvPr id="5" name="Text 2"/>
          <p:cNvSpPr/>
          <p:nvPr/>
        </p:nvSpPr>
        <p:spPr>
          <a:xfrm>
            <a:off x="793790" y="410634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C4C4C"/>
                </a:solidFill>
                <a:latin typeface="Noto Serif Medium" pitchFamily="34" charset="0"/>
                <a:ea typeface="Noto Serif Medium" pitchFamily="34" charset="-122"/>
                <a:cs typeface="Noto Serif Medium" pitchFamily="34" charset="-120"/>
              </a:rPr>
              <a:t>Context</a:t>
            </a:r>
            <a:endParaRPr lang="en-US" sz="2200" dirty="0"/>
          </a:p>
        </p:txBody>
      </p:sp>
      <p:sp>
        <p:nvSpPr>
          <p:cNvPr id="6" name="Text 3"/>
          <p:cNvSpPr/>
          <p:nvPr/>
        </p:nvSpPr>
        <p:spPr>
          <a:xfrm>
            <a:off x="793790" y="4596765"/>
            <a:ext cx="6379607" cy="362903"/>
          </a:xfrm>
          <a:prstGeom prst="rect">
            <a:avLst/>
          </a:prstGeom>
          <a:noFill/>
          <a:ln/>
        </p:spPr>
        <p:txBody>
          <a:bodyPr wrap="none" lIns="0" tIns="0" rIns="0" bIns="0" rtlCol="0" anchor="t"/>
          <a:lstStyle/>
          <a:p>
            <a:pPr algn="l" indent="0" marL="0">
              <a:lnSpc>
                <a:spcPts val="2850"/>
              </a:lnSpc>
              <a:buNone/>
            </a:pPr>
            <a:r>
              <a:rPr lang="en-US" sz="1750" dirty="0">
                <a:solidFill>
                  <a:srgbClr val="4C4C4C"/>
                </a:solidFill>
                <a:latin typeface="Noto Serif" pitchFamily="34" charset="0"/>
                <a:ea typeface="Noto Serif" pitchFamily="34" charset="-122"/>
                <a:cs typeface="Noto Serif" pitchFamily="34" charset="-120"/>
              </a:rPr>
              <a:t>Who are you, what's the situation?</a:t>
            </a:r>
            <a:endParaRPr lang="en-US" sz="1750" dirty="0"/>
          </a:p>
        </p:txBody>
      </p:sp>
      <p:pic>
        <p:nvPicPr>
          <p:cNvPr id="7" name="Image 1" descr="preencoded.png">    </p:cNvPr>
          <p:cNvPicPr>
            <a:picLocks noChangeAspect="1"/>
          </p:cNvPicPr>
          <p:nvPr/>
        </p:nvPicPr>
        <p:blipFill>
          <a:blip r:embed="rId2"/>
          <a:stretch>
            <a:fillRect/>
          </a:stretch>
        </p:blipFill>
        <p:spPr>
          <a:xfrm>
            <a:off x="7456884" y="3142417"/>
            <a:ext cx="680442" cy="680442"/>
          </a:xfrm>
          <a:prstGeom prst="rect">
            <a:avLst/>
          </a:prstGeom>
        </p:spPr>
      </p:pic>
      <p:sp>
        <p:nvSpPr>
          <p:cNvPr id="8" name="Text 4"/>
          <p:cNvSpPr/>
          <p:nvPr/>
        </p:nvSpPr>
        <p:spPr>
          <a:xfrm>
            <a:off x="7456884" y="410634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C4C4C"/>
                </a:solidFill>
                <a:latin typeface="Noto Serif Medium" pitchFamily="34" charset="0"/>
                <a:ea typeface="Noto Serif Medium" pitchFamily="34" charset="-122"/>
                <a:cs typeface="Noto Serif Medium" pitchFamily="34" charset="-120"/>
              </a:rPr>
              <a:t>Constraints</a:t>
            </a:r>
            <a:endParaRPr lang="en-US" sz="2200" dirty="0"/>
          </a:p>
        </p:txBody>
      </p:sp>
      <p:sp>
        <p:nvSpPr>
          <p:cNvPr id="9" name="Text 5"/>
          <p:cNvSpPr/>
          <p:nvPr/>
        </p:nvSpPr>
        <p:spPr>
          <a:xfrm>
            <a:off x="7456884" y="4596765"/>
            <a:ext cx="6379726" cy="362903"/>
          </a:xfrm>
          <a:prstGeom prst="rect">
            <a:avLst/>
          </a:prstGeom>
          <a:noFill/>
          <a:ln/>
        </p:spPr>
        <p:txBody>
          <a:bodyPr wrap="none" lIns="0" tIns="0" rIns="0" bIns="0" rtlCol="0" anchor="t"/>
          <a:lstStyle/>
          <a:p>
            <a:pPr algn="l" indent="0" marL="0">
              <a:lnSpc>
                <a:spcPts val="2850"/>
              </a:lnSpc>
              <a:buNone/>
            </a:pPr>
            <a:r>
              <a:rPr lang="en-US" sz="1750" dirty="0">
                <a:solidFill>
                  <a:srgbClr val="4C4C4C"/>
                </a:solidFill>
                <a:latin typeface="Noto Serif" pitchFamily="34" charset="0"/>
                <a:ea typeface="Noto Serif" pitchFamily="34" charset="-122"/>
                <a:cs typeface="Noto Serif" pitchFamily="34" charset="-120"/>
              </a:rPr>
              <a:t>Word count, deadlines, tone, tools.</a:t>
            </a:r>
            <a:endParaRPr lang="en-US" sz="1750" dirty="0"/>
          </a:p>
        </p:txBody>
      </p:sp>
      <p:pic>
        <p:nvPicPr>
          <p:cNvPr id="10" name="Image 2" descr="preencoded.png">    </p:cNvPr>
          <p:cNvPicPr>
            <a:picLocks noChangeAspect="1"/>
          </p:cNvPicPr>
          <p:nvPr/>
        </p:nvPicPr>
        <p:blipFill>
          <a:blip r:embed="rId3"/>
          <a:stretch>
            <a:fillRect/>
          </a:stretch>
        </p:blipFill>
        <p:spPr>
          <a:xfrm>
            <a:off x="793790" y="5413296"/>
            <a:ext cx="680442" cy="680442"/>
          </a:xfrm>
          <a:prstGeom prst="rect">
            <a:avLst/>
          </a:prstGeom>
        </p:spPr>
      </p:pic>
      <p:sp>
        <p:nvSpPr>
          <p:cNvPr id="11" name="Text 6"/>
          <p:cNvSpPr/>
          <p:nvPr/>
        </p:nvSpPr>
        <p:spPr>
          <a:xfrm>
            <a:off x="793790" y="637722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C4C4C"/>
                </a:solidFill>
                <a:latin typeface="Noto Serif Medium" pitchFamily="34" charset="0"/>
                <a:ea typeface="Noto Serif Medium" pitchFamily="34" charset="-122"/>
                <a:cs typeface="Noto Serif Medium" pitchFamily="34" charset="-120"/>
              </a:rPr>
              <a:t>Content Goal</a:t>
            </a:r>
            <a:endParaRPr lang="en-US" sz="2200" dirty="0"/>
          </a:p>
        </p:txBody>
      </p:sp>
      <p:sp>
        <p:nvSpPr>
          <p:cNvPr id="12" name="Text 7"/>
          <p:cNvSpPr/>
          <p:nvPr/>
        </p:nvSpPr>
        <p:spPr>
          <a:xfrm>
            <a:off x="793790" y="6867644"/>
            <a:ext cx="6379607" cy="362903"/>
          </a:xfrm>
          <a:prstGeom prst="rect">
            <a:avLst/>
          </a:prstGeom>
          <a:noFill/>
          <a:ln/>
        </p:spPr>
        <p:txBody>
          <a:bodyPr wrap="none" lIns="0" tIns="0" rIns="0" bIns="0" rtlCol="0" anchor="t"/>
          <a:lstStyle/>
          <a:p>
            <a:pPr algn="l" indent="0" marL="0">
              <a:lnSpc>
                <a:spcPts val="2850"/>
              </a:lnSpc>
              <a:buNone/>
            </a:pPr>
            <a:r>
              <a:rPr lang="en-US" sz="1750" dirty="0">
                <a:solidFill>
                  <a:srgbClr val="4C4C4C"/>
                </a:solidFill>
                <a:latin typeface="Noto Serif" pitchFamily="34" charset="0"/>
                <a:ea typeface="Noto Serif" pitchFamily="34" charset="-122"/>
                <a:cs typeface="Noto Serif" pitchFamily="34" charset="-120"/>
              </a:rPr>
              <a:t>What output do you need?</a:t>
            </a:r>
            <a:endParaRPr lang="en-US" sz="1750" dirty="0"/>
          </a:p>
        </p:txBody>
      </p:sp>
      <p:pic>
        <p:nvPicPr>
          <p:cNvPr id="13" name="Image 3" descr="preencoded.png">    </p:cNvPr>
          <p:cNvPicPr>
            <a:picLocks noChangeAspect="1"/>
          </p:cNvPicPr>
          <p:nvPr/>
        </p:nvPicPr>
        <p:blipFill>
          <a:blip r:embed="rId4"/>
          <a:stretch>
            <a:fillRect/>
          </a:stretch>
        </p:blipFill>
        <p:spPr>
          <a:xfrm>
            <a:off x="7456884" y="5413296"/>
            <a:ext cx="680442" cy="680442"/>
          </a:xfrm>
          <a:prstGeom prst="rect">
            <a:avLst/>
          </a:prstGeom>
        </p:spPr>
      </p:pic>
      <p:sp>
        <p:nvSpPr>
          <p:cNvPr id="14" name="Text 8"/>
          <p:cNvSpPr/>
          <p:nvPr/>
        </p:nvSpPr>
        <p:spPr>
          <a:xfrm>
            <a:off x="7456884" y="637722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C4C4C"/>
                </a:solidFill>
                <a:latin typeface="Noto Serif Medium" pitchFamily="34" charset="0"/>
                <a:ea typeface="Noto Serif Medium" pitchFamily="34" charset="-122"/>
                <a:cs typeface="Noto Serif Medium" pitchFamily="34" charset="-120"/>
              </a:rPr>
              <a:t>Check</a:t>
            </a:r>
            <a:endParaRPr lang="en-US" sz="2200" dirty="0"/>
          </a:p>
        </p:txBody>
      </p:sp>
      <p:sp>
        <p:nvSpPr>
          <p:cNvPr id="15" name="Text 9"/>
          <p:cNvSpPr/>
          <p:nvPr/>
        </p:nvSpPr>
        <p:spPr>
          <a:xfrm>
            <a:off x="7456884" y="6867644"/>
            <a:ext cx="6379726" cy="362903"/>
          </a:xfrm>
          <a:prstGeom prst="rect">
            <a:avLst/>
          </a:prstGeom>
          <a:noFill/>
          <a:ln/>
        </p:spPr>
        <p:txBody>
          <a:bodyPr wrap="none" lIns="0" tIns="0" rIns="0" bIns="0" rtlCol="0" anchor="t"/>
          <a:lstStyle/>
          <a:p>
            <a:pPr algn="l" indent="0" marL="0">
              <a:lnSpc>
                <a:spcPts val="2850"/>
              </a:lnSpc>
              <a:buNone/>
            </a:pPr>
            <a:r>
              <a:rPr lang="en-US" sz="1750" dirty="0">
                <a:solidFill>
                  <a:srgbClr val="4C4C4C"/>
                </a:solidFill>
                <a:latin typeface="Noto Serif" pitchFamily="34" charset="0"/>
                <a:ea typeface="Noto Serif" pitchFamily="34" charset="-122"/>
                <a:cs typeface="Noto Serif" pitchFamily="34" charset="-120"/>
              </a:rPr>
              <a:t>Verify sources or structure.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892612"/>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3A3A3A"/>
                </a:solidFill>
                <a:latin typeface="Noto Serif Medium" pitchFamily="34" charset="0"/>
                <a:ea typeface="Noto Serif Medium" pitchFamily="34" charset="-122"/>
                <a:cs typeface="Noto Serif Medium" pitchFamily="34" charset="-120"/>
              </a:rPr>
              <a:t>C1: Context</a:t>
            </a:r>
            <a:endParaRPr lang="en-US" sz="4450" dirty="0"/>
          </a:p>
        </p:txBody>
      </p:sp>
      <p:sp>
        <p:nvSpPr>
          <p:cNvPr id="3" name="Text 1"/>
          <p:cNvSpPr/>
          <p:nvPr/>
        </p:nvSpPr>
        <p:spPr>
          <a:xfrm>
            <a:off x="793790" y="2145625"/>
            <a:ext cx="7604284" cy="725805"/>
          </a:xfrm>
          <a:prstGeom prst="rect">
            <a:avLst/>
          </a:prstGeom>
          <a:noFill/>
          <a:ln/>
        </p:spPr>
        <p:txBody>
          <a:bodyPr wrap="square" lIns="0" tIns="0" rIns="0" bIns="0" rtlCol="0" anchor="t"/>
          <a:lstStyle/>
          <a:p>
            <a:pPr algn="l" indent="0" marL="0">
              <a:lnSpc>
                <a:spcPts val="2850"/>
              </a:lnSpc>
              <a:buNone/>
            </a:pPr>
            <a:r>
              <a:rPr lang="en-US" sz="1750" dirty="0">
                <a:solidFill>
                  <a:srgbClr val="4C4C4C"/>
                </a:solidFill>
                <a:latin typeface="Noto Serif" pitchFamily="34" charset="0"/>
                <a:ea typeface="Noto Serif" pitchFamily="34" charset="-122"/>
                <a:cs typeface="Noto Serif" pitchFamily="34" charset="-120"/>
              </a:rPr>
              <a:t>Define your role and the situation. This helps AI understand your perspective and tailor its response appropriately.</a:t>
            </a:r>
            <a:endParaRPr lang="en-US" sz="1750" dirty="0"/>
          </a:p>
        </p:txBody>
      </p:sp>
      <p:sp>
        <p:nvSpPr>
          <p:cNvPr id="4" name="Text 2"/>
          <p:cNvSpPr/>
          <p:nvPr/>
        </p:nvSpPr>
        <p:spPr>
          <a:xfrm>
            <a:off x="1133951" y="3126581"/>
            <a:ext cx="7264122" cy="725805"/>
          </a:xfrm>
          <a:prstGeom prst="rect">
            <a:avLst/>
          </a:prstGeom>
          <a:noFill/>
          <a:ln/>
        </p:spPr>
        <p:txBody>
          <a:bodyPr wrap="square" lIns="0" tIns="0" rIns="0" bIns="0" rtlCol="0" anchor="t"/>
          <a:lstStyle/>
          <a:p>
            <a:pPr algn="l" indent="0" marL="0">
              <a:lnSpc>
                <a:spcPts val="2850"/>
              </a:lnSpc>
              <a:buNone/>
            </a:pPr>
            <a:r>
              <a:rPr lang="en-US" sz="1750" dirty="0">
                <a:solidFill>
                  <a:srgbClr val="4C4C4C"/>
                </a:solidFill>
                <a:latin typeface="Noto Serif" pitchFamily="34" charset="0"/>
                <a:ea typeface="Noto Serif" pitchFamily="34" charset="-122"/>
                <a:cs typeface="Noto Serif" pitchFamily="34" charset="-120"/>
              </a:rPr>
              <a:t>"I'm a final-year computer science student interested in machine learning and data science."</a:t>
            </a:r>
            <a:endParaRPr lang="en-US" sz="1750" dirty="0"/>
          </a:p>
        </p:txBody>
      </p:sp>
      <p:sp>
        <p:nvSpPr>
          <p:cNvPr id="5" name="Shape 3"/>
          <p:cNvSpPr/>
          <p:nvPr/>
        </p:nvSpPr>
        <p:spPr>
          <a:xfrm>
            <a:off x="793790" y="3126581"/>
            <a:ext cx="30480" cy="725805"/>
          </a:xfrm>
          <a:prstGeom prst="rect">
            <a:avLst/>
          </a:prstGeom>
          <a:solidFill>
            <a:srgbClr val="9C9283"/>
          </a:solidFill>
          <a:ln/>
        </p:spPr>
      </p:sp>
      <p:sp>
        <p:nvSpPr>
          <p:cNvPr id="6" name="Text 4"/>
          <p:cNvSpPr/>
          <p:nvPr/>
        </p:nvSpPr>
        <p:spPr>
          <a:xfrm>
            <a:off x="793790" y="4107537"/>
            <a:ext cx="7604284" cy="725805"/>
          </a:xfrm>
          <a:prstGeom prst="rect">
            <a:avLst/>
          </a:prstGeom>
          <a:noFill/>
          <a:ln/>
        </p:spPr>
        <p:txBody>
          <a:bodyPr wrap="square" lIns="0" tIns="0" rIns="0" bIns="0" rtlCol="0" anchor="t"/>
          <a:lstStyle/>
          <a:p>
            <a:pPr algn="l" indent="0" marL="0">
              <a:lnSpc>
                <a:spcPts val="2850"/>
              </a:lnSpc>
              <a:buNone/>
            </a:pPr>
            <a:r>
              <a:rPr lang="en-US" sz="1750" dirty="0">
                <a:solidFill>
                  <a:srgbClr val="4C4C4C"/>
                </a:solidFill>
                <a:latin typeface="Noto Serif" pitchFamily="34" charset="0"/>
                <a:ea typeface="Noto Serif" pitchFamily="34" charset="-122"/>
                <a:cs typeface="Noto Serif" pitchFamily="34" charset="-120"/>
              </a:rPr>
              <a:t>Providing context transforms AI from a "question deflector" into a "career coach," delivering high-value, ready-to-use output.</a:t>
            </a:r>
            <a:endParaRPr lang="en-US" sz="1750" dirty="0"/>
          </a:p>
        </p:txBody>
      </p:sp>
      <p:pic>
        <p:nvPicPr>
          <p:cNvPr id="7" name="Image 0" descr="preencoded.png">    </p:cNvPr>
          <p:cNvPicPr>
            <a:picLocks noChangeAspect="1"/>
          </p:cNvPicPr>
          <p:nvPr/>
        </p:nvPicPr>
        <p:blipFill>
          <a:blip r:embed="rId1"/>
          <a:stretch>
            <a:fillRect/>
          </a:stretch>
        </p:blipFill>
        <p:spPr>
          <a:xfrm>
            <a:off x="8959096" y="2196703"/>
            <a:ext cx="4885015" cy="488501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892612"/>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3A3A3A"/>
                </a:solidFill>
                <a:latin typeface="Noto Serif Medium" pitchFamily="34" charset="0"/>
                <a:ea typeface="Noto Serif Medium" pitchFamily="34" charset="-122"/>
                <a:cs typeface="Noto Serif Medium" pitchFamily="34" charset="-120"/>
              </a:rPr>
              <a:t>C2: Constraints</a:t>
            </a:r>
            <a:endParaRPr lang="en-US" sz="4450" dirty="0"/>
          </a:p>
        </p:txBody>
      </p:sp>
      <p:pic>
        <p:nvPicPr>
          <p:cNvPr id="3" name="Image 0" descr="preencoded.png">    </p:cNvPr>
          <p:cNvPicPr>
            <a:picLocks noChangeAspect="1"/>
          </p:cNvPicPr>
          <p:nvPr/>
        </p:nvPicPr>
        <p:blipFill>
          <a:blip r:embed="rId1"/>
          <a:stretch>
            <a:fillRect/>
          </a:stretch>
        </p:blipFill>
        <p:spPr>
          <a:xfrm>
            <a:off x="793790" y="2196703"/>
            <a:ext cx="4885015" cy="4885015"/>
          </a:xfrm>
          <a:prstGeom prst="rect">
            <a:avLst/>
          </a:prstGeom>
        </p:spPr>
      </p:pic>
      <p:sp>
        <p:nvSpPr>
          <p:cNvPr id="4" name="Text 1"/>
          <p:cNvSpPr/>
          <p:nvPr/>
        </p:nvSpPr>
        <p:spPr>
          <a:xfrm>
            <a:off x="6239828" y="2145625"/>
            <a:ext cx="7604284" cy="725805"/>
          </a:xfrm>
          <a:prstGeom prst="rect">
            <a:avLst/>
          </a:prstGeom>
          <a:noFill/>
          <a:ln/>
        </p:spPr>
        <p:txBody>
          <a:bodyPr wrap="square" lIns="0" tIns="0" rIns="0" bIns="0" rtlCol="0" anchor="t"/>
          <a:lstStyle/>
          <a:p>
            <a:pPr algn="l" indent="0" marL="0">
              <a:lnSpc>
                <a:spcPts val="2850"/>
              </a:lnSpc>
              <a:buNone/>
            </a:pPr>
            <a:r>
              <a:rPr lang="en-US" sz="1750" dirty="0">
                <a:solidFill>
                  <a:srgbClr val="4C4C4C"/>
                </a:solidFill>
                <a:latin typeface="Noto Serif" pitchFamily="34" charset="0"/>
                <a:ea typeface="Noto Serif" pitchFamily="34" charset="-122"/>
                <a:cs typeface="Noto Serif" pitchFamily="34" charset="-120"/>
              </a:rPr>
              <a:t>Specify limitations like word count, deadlines, tone, or tools. This guides the AI to produce output that fits your exact requirements.</a:t>
            </a:r>
            <a:endParaRPr lang="en-US" sz="1750" dirty="0"/>
          </a:p>
        </p:txBody>
      </p:sp>
      <p:sp>
        <p:nvSpPr>
          <p:cNvPr id="5" name="Text 2"/>
          <p:cNvSpPr/>
          <p:nvPr/>
        </p:nvSpPr>
        <p:spPr>
          <a:xfrm>
            <a:off x="6579989" y="3126581"/>
            <a:ext cx="7264122" cy="725805"/>
          </a:xfrm>
          <a:prstGeom prst="rect">
            <a:avLst/>
          </a:prstGeom>
          <a:noFill/>
          <a:ln/>
        </p:spPr>
        <p:txBody>
          <a:bodyPr wrap="square" lIns="0" tIns="0" rIns="0" bIns="0" rtlCol="0" anchor="t"/>
          <a:lstStyle/>
          <a:p>
            <a:pPr algn="l" indent="0" marL="0">
              <a:lnSpc>
                <a:spcPts val="2850"/>
              </a:lnSpc>
              <a:buNone/>
            </a:pPr>
            <a:r>
              <a:rPr lang="en-US" sz="1750" dirty="0">
                <a:solidFill>
                  <a:srgbClr val="4C4C4C"/>
                </a:solidFill>
                <a:latin typeface="Noto Serif" pitchFamily="34" charset="0"/>
                <a:ea typeface="Noto Serif" pitchFamily="34" charset="-122"/>
                <a:cs typeface="Noto Serif" pitchFamily="34" charset="-120"/>
              </a:rPr>
              <a:t>"Plan a 3-day trip to NYC for two in October with a $1,000 budget. Focus on affordable food, free attractions, and public transport."</a:t>
            </a:r>
            <a:endParaRPr lang="en-US" sz="1750" dirty="0"/>
          </a:p>
        </p:txBody>
      </p:sp>
      <p:sp>
        <p:nvSpPr>
          <p:cNvPr id="6" name="Shape 3"/>
          <p:cNvSpPr/>
          <p:nvPr/>
        </p:nvSpPr>
        <p:spPr>
          <a:xfrm>
            <a:off x="6239828" y="3126581"/>
            <a:ext cx="30480" cy="725805"/>
          </a:xfrm>
          <a:prstGeom prst="rect">
            <a:avLst/>
          </a:prstGeom>
          <a:solidFill>
            <a:srgbClr val="9C9283"/>
          </a:solidFill>
          <a:ln/>
        </p:spPr>
      </p:sp>
      <p:sp>
        <p:nvSpPr>
          <p:cNvPr id="7" name="Text 4"/>
          <p:cNvSpPr/>
          <p:nvPr/>
        </p:nvSpPr>
        <p:spPr>
          <a:xfrm>
            <a:off x="6239828" y="4107537"/>
            <a:ext cx="7604284" cy="725805"/>
          </a:xfrm>
          <a:prstGeom prst="rect">
            <a:avLst/>
          </a:prstGeom>
          <a:noFill/>
          <a:ln/>
        </p:spPr>
        <p:txBody>
          <a:bodyPr wrap="square" lIns="0" tIns="0" rIns="0" bIns="0" rtlCol="0" anchor="t"/>
          <a:lstStyle/>
          <a:p>
            <a:pPr algn="l" indent="0" marL="0">
              <a:lnSpc>
                <a:spcPts val="2850"/>
              </a:lnSpc>
              <a:buNone/>
            </a:pPr>
            <a:r>
              <a:rPr lang="en-US" sz="1750" dirty="0">
                <a:solidFill>
                  <a:srgbClr val="4C4C4C"/>
                </a:solidFill>
                <a:latin typeface="Noto Serif" pitchFamily="34" charset="0"/>
                <a:ea typeface="Noto Serif" pitchFamily="34" charset="-122"/>
                <a:cs typeface="Noto Serif" pitchFamily="34" charset="-120"/>
              </a:rPr>
              <a:t>Clear constraints turn AI into a personal travel agent, providing actionable, bookable plans tailored to your needs.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892612"/>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3A3A3A"/>
                </a:solidFill>
                <a:latin typeface="Noto Serif Medium" pitchFamily="34" charset="0"/>
                <a:ea typeface="Noto Serif Medium" pitchFamily="34" charset="-122"/>
                <a:cs typeface="Noto Serif Medium" pitchFamily="34" charset="-120"/>
              </a:rPr>
              <a:t>C3: Content Goal</a:t>
            </a:r>
            <a:endParaRPr lang="en-US" sz="4450" dirty="0"/>
          </a:p>
        </p:txBody>
      </p:sp>
      <p:sp>
        <p:nvSpPr>
          <p:cNvPr id="3" name="Text 1"/>
          <p:cNvSpPr/>
          <p:nvPr/>
        </p:nvSpPr>
        <p:spPr>
          <a:xfrm>
            <a:off x="793790" y="2145625"/>
            <a:ext cx="7604284" cy="725805"/>
          </a:xfrm>
          <a:prstGeom prst="rect">
            <a:avLst/>
          </a:prstGeom>
          <a:noFill/>
          <a:ln/>
        </p:spPr>
        <p:txBody>
          <a:bodyPr wrap="square" lIns="0" tIns="0" rIns="0" bIns="0" rtlCol="0" anchor="t"/>
          <a:lstStyle/>
          <a:p>
            <a:pPr algn="l" indent="0" marL="0">
              <a:lnSpc>
                <a:spcPts val="2850"/>
              </a:lnSpc>
              <a:buNone/>
            </a:pPr>
            <a:r>
              <a:rPr lang="en-US" sz="1750" dirty="0">
                <a:solidFill>
                  <a:srgbClr val="4C4C4C"/>
                </a:solidFill>
                <a:latin typeface="Noto Serif" pitchFamily="34" charset="0"/>
                <a:ea typeface="Noto Serif" pitchFamily="34" charset="-122"/>
                <a:cs typeface="Noto Serif" pitchFamily="34" charset="-120"/>
              </a:rPr>
              <a:t>Clearly state the specific outcome you want from the AI, whether it's a summary, a plan, or an essay. This prevents generic responses.</a:t>
            </a:r>
            <a:endParaRPr lang="en-US" sz="1750" dirty="0"/>
          </a:p>
        </p:txBody>
      </p:sp>
      <p:sp>
        <p:nvSpPr>
          <p:cNvPr id="4" name="Text 2"/>
          <p:cNvSpPr/>
          <p:nvPr/>
        </p:nvSpPr>
        <p:spPr>
          <a:xfrm>
            <a:off x="1133951" y="3126581"/>
            <a:ext cx="7264122" cy="1088708"/>
          </a:xfrm>
          <a:prstGeom prst="rect">
            <a:avLst/>
          </a:prstGeom>
          <a:noFill/>
          <a:ln/>
        </p:spPr>
        <p:txBody>
          <a:bodyPr wrap="square" lIns="0" tIns="0" rIns="0" bIns="0" rtlCol="0" anchor="t"/>
          <a:lstStyle/>
          <a:p>
            <a:pPr algn="l" indent="0" marL="0">
              <a:lnSpc>
                <a:spcPts val="2850"/>
              </a:lnSpc>
              <a:buNone/>
            </a:pPr>
            <a:r>
              <a:rPr lang="en-US" sz="1750" dirty="0">
                <a:solidFill>
                  <a:srgbClr val="4C4C4C"/>
                </a:solidFill>
                <a:latin typeface="Noto Serif" pitchFamily="34" charset="0"/>
                <a:ea typeface="Noto Serif" pitchFamily="34" charset="-122"/>
                <a:cs typeface="Noto Serif" pitchFamily="34" charset="-120"/>
              </a:rPr>
              <a:t>"Suggest a 4-week beginner-friendly home workout plan (30 mins, 3-4 times/week) focusing on strength and cardio with minimal equipment."</a:t>
            </a:r>
            <a:endParaRPr lang="en-US" sz="1750" dirty="0"/>
          </a:p>
        </p:txBody>
      </p:sp>
      <p:sp>
        <p:nvSpPr>
          <p:cNvPr id="5" name="Shape 3"/>
          <p:cNvSpPr/>
          <p:nvPr/>
        </p:nvSpPr>
        <p:spPr>
          <a:xfrm>
            <a:off x="793790" y="3126581"/>
            <a:ext cx="30480" cy="1088708"/>
          </a:xfrm>
          <a:prstGeom prst="rect">
            <a:avLst/>
          </a:prstGeom>
          <a:solidFill>
            <a:srgbClr val="9C9283"/>
          </a:solidFill>
          <a:ln/>
        </p:spPr>
      </p:sp>
      <p:sp>
        <p:nvSpPr>
          <p:cNvPr id="6" name="Text 4"/>
          <p:cNvSpPr/>
          <p:nvPr/>
        </p:nvSpPr>
        <p:spPr>
          <a:xfrm>
            <a:off x="793790" y="4470440"/>
            <a:ext cx="7604284" cy="1088708"/>
          </a:xfrm>
          <a:prstGeom prst="rect">
            <a:avLst/>
          </a:prstGeom>
          <a:noFill/>
          <a:ln/>
        </p:spPr>
        <p:txBody>
          <a:bodyPr wrap="square" lIns="0" tIns="0" rIns="0" bIns="0" rtlCol="0" anchor="t"/>
          <a:lstStyle/>
          <a:p>
            <a:pPr algn="l" indent="0" marL="0">
              <a:lnSpc>
                <a:spcPts val="2850"/>
              </a:lnSpc>
              <a:buNone/>
            </a:pPr>
            <a:r>
              <a:rPr lang="en-US" sz="1750" dirty="0">
                <a:solidFill>
                  <a:srgbClr val="4C4C4C"/>
                </a:solidFill>
                <a:latin typeface="Noto Serif" pitchFamily="34" charset="0"/>
                <a:ea typeface="Noto Serif" pitchFamily="34" charset="-122"/>
                <a:cs typeface="Noto Serif" pitchFamily="34" charset="-120"/>
              </a:rPr>
              <a:t>A well-defined content goal transforms AI from a "general advisor" into a "personal coach," delivering concrete, personalized action plans.</a:t>
            </a:r>
            <a:endParaRPr lang="en-US" sz="1750" dirty="0"/>
          </a:p>
        </p:txBody>
      </p:sp>
      <p:pic>
        <p:nvPicPr>
          <p:cNvPr id="7" name="Image 0" descr="preencoded.png">    </p:cNvPr>
          <p:cNvPicPr>
            <a:picLocks noChangeAspect="1"/>
          </p:cNvPicPr>
          <p:nvPr/>
        </p:nvPicPr>
        <p:blipFill>
          <a:blip r:embed="rId1"/>
          <a:stretch>
            <a:fillRect/>
          </a:stretch>
        </p:blipFill>
        <p:spPr>
          <a:xfrm>
            <a:off x="8959096" y="2196703"/>
            <a:ext cx="4885015" cy="488501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892612"/>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3A3A3A"/>
                </a:solidFill>
                <a:latin typeface="Noto Serif Medium" pitchFamily="34" charset="0"/>
                <a:ea typeface="Noto Serif Medium" pitchFamily="34" charset="-122"/>
                <a:cs typeface="Noto Serif Medium" pitchFamily="34" charset="-120"/>
              </a:rPr>
              <a:t>C4: Check</a:t>
            </a:r>
            <a:endParaRPr lang="en-US" sz="4450" dirty="0"/>
          </a:p>
        </p:txBody>
      </p:sp>
      <p:pic>
        <p:nvPicPr>
          <p:cNvPr id="3" name="Image 0" descr="preencoded.png">    </p:cNvPr>
          <p:cNvPicPr>
            <a:picLocks noChangeAspect="1"/>
          </p:cNvPicPr>
          <p:nvPr/>
        </p:nvPicPr>
        <p:blipFill>
          <a:blip r:embed="rId1"/>
          <a:stretch>
            <a:fillRect/>
          </a:stretch>
        </p:blipFill>
        <p:spPr>
          <a:xfrm>
            <a:off x="793790" y="2196703"/>
            <a:ext cx="4885015" cy="4885015"/>
          </a:xfrm>
          <a:prstGeom prst="rect">
            <a:avLst/>
          </a:prstGeom>
        </p:spPr>
      </p:pic>
      <p:sp>
        <p:nvSpPr>
          <p:cNvPr id="4" name="Text 1"/>
          <p:cNvSpPr/>
          <p:nvPr/>
        </p:nvSpPr>
        <p:spPr>
          <a:xfrm>
            <a:off x="6239828" y="2145625"/>
            <a:ext cx="7604284" cy="725805"/>
          </a:xfrm>
          <a:prstGeom prst="rect">
            <a:avLst/>
          </a:prstGeom>
          <a:noFill/>
          <a:ln/>
        </p:spPr>
        <p:txBody>
          <a:bodyPr wrap="square" lIns="0" tIns="0" rIns="0" bIns="0" rtlCol="0" anchor="t"/>
          <a:lstStyle/>
          <a:p>
            <a:pPr algn="l" indent="0" marL="0">
              <a:lnSpc>
                <a:spcPts val="2850"/>
              </a:lnSpc>
              <a:buNone/>
            </a:pPr>
            <a:r>
              <a:rPr lang="en-US" sz="1750" dirty="0">
                <a:solidFill>
                  <a:srgbClr val="4C4C4C"/>
                </a:solidFill>
                <a:latin typeface="Noto Serif" pitchFamily="34" charset="0"/>
                <a:ea typeface="Noto Serif" pitchFamily="34" charset="-122"/>
                <a:cs typeface="Noto Serif" pitchFamily="34" charset="-120"/>
              </a:rPr>
              <a:t>Instruct the AI to verify its own output, such as checking sources or ensuring structural integrity. This enhances reliability and accuracy.</a:t>
            </a:r>
            <a:endParaRPr lang="en-US" sz="1750" dirty="0"/>
          </a:p>
        </p:txBody>
      </p:sp>
      <p:sp>
        <p:nvSpPr>
          <p:cNvPr id="5" name="Text 2"/>
          <p:cNvSpPr/>
          <p:nvPr/>
        </p:nvSpPr>
        <p:spPr>
          <a:xfrm>
            <a:off x="6579989" y="3126581"/>
            <a:ext cx="7264122" cy="725805"/>
          </a:xfrm>
          <a:prstGeom prst="rect">
            <a:avLst/>
          </a:prstGeom>
          <a:noFill/>
          <a:ln/>
        </p:spPr>
        <p:txBody>
          <a:bodyPr wrap="square" lIns="0" tIns="0" rIns="0" bIns="0" rtlCol="0" anchor="t"/>
          <a:lstStyle/>
          <a:p>
            <a:pPr algn="l" indent="0" marL="0">
              <a:lnSpc>
                <a:spcPts val="2850"/>
              </a:lnSpc>
              <a:buNone/>
            </a:pPr>
            <a:r>
              <a:rPr lang="en-US" sz="1750" dirty="0">
                <a:solidFill>
                  <a:srgbClr val="4C4C4C"/>
                </a:solidFill>
                <a:latin typeface="Noto Serif" pitchFamily="34" charset="0"/>
                <a:ea typeface="Noto Serif" pitchFamily="34" charset="-122"/>
                <a:cs typeface="Noto Serif" pitchFamily="34" charset="-120"/>
              </a:rPr>
              <a:t>"Before finalizing, check that your response matches the format &amp; length, aligns with the goal, and clearly explains reasoning."</a:t>
            </a:r>
            <a:endParaRPr lang="en-US" sz="1750" dirty="0"/>
          </a:p>
        </p:txBody>
      </p:sp>
      <p:sp>
        <p:nvSpPr>
          <p:cNvPr id="6" name="Shape 3"/>
          <p:cNvSpPr/>
          <p:nvPr/>
        </p:nvSpPr>
        <p:spPr>
          <a:xfrm>
            <a:off x="6239828" y="3126581"/>
            <a:ext cx="30480" cy="725805"/>
          </a:xfrm>
          <a:prstGeom prst="rect">
            <a:avLst/>
          </a:prstGeom>
          <a:solidFill>
            <a:srgbClr val="9C9283"/>
          </a:solidFill>
          <a:ln/>
        </p:spPr>
      </p:sp>
      <p:sp>
        <p:nvSpPr>
          <p:cNvPr id="7" name="Text 4"/>
          <p:cNvSpPr/>
          <p:nvPr/>
        </p:nvSpPr>
        <p:spPr>
          <a:xfrm>
            <a:off x="6239828" y="4107537"/>
            <a:ext cx="7604284" cy="725805"/>
          </a:xfrm>
          <a:prstGeom prst="rect">
            <a:avLst/>
          </a:prstGeom>
          <a:noFill/>
          <a:ln/>
        </p:spPr>
        <p:txBody>
          <a:bodyPr wrap="square" lIns="0" tIns="0" rIns="0" bIns="0" rtlCol="0" anchor="t"/>
          <a:lstStyle/>
          <a:p>
            <a:pPr algn="l" indent="0" marL="0">
              <a:lnSpc>
                <a:spcPts val="2850"/>
              </a:lnSpc>
              <a:buNone/>
            </a:pPr>
            <a:r>
              <a:rPr lang="en-US" sz="1750" dirty="0">
                <a:solidFill>
                  <a:srgbClr val="4C4C4C"/>
                </a:solidFill>
                <a:latin typeface="Noto Serif" pitchFamily="34" charset="0"/>
                <a:ea typeface="Noto Serif" pitchFamily="34" charset="-122"/>
                <a:cs typeface="Noto Serif" pitchFamily="34" charset="-120"/>
              </a:rPr>
              <a:t>This step ensures the AI's output is reliable, safe, and useful, reducing errors and misunderstandings.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0689" y="589836"/>
            <a:ext cx="7161252" cy="435769"/>
          </a:xfrm>
          <a:prstGeom prst="rect">
            <a:avLst/>
          </a:prstGeom>
          <a:noFill/>
          <a:ln/>
        </p:spPr>
        <p:txBody>
          <a:bodyPr wrap="none" lIns="0" tIns="0" rIns="0" bIns="0" rtlCol="0" anchor="t"/>
          <a:lstStyle/>
          <a:p>
            <a:pPr algn="l" indent="0" marL="0">
              <a:lnSpc>
                <a:spcPts val="3400"/>
              </a:lnSpc>
              <a:buNone/>
            </a:pPr>
            <a:r>
              <a:rPr lang="en-US" sz="2700" dirty="0">
                <a:solidFill>
                  <a:srgbClr val="3A3A3A"/>
                </a:solidFill>
                <a:latin typeface="Noto Serif Medium" pitchFamily="34" charset="0"/>
                <a:ea typeface="Noto Serif Medium" pitchFamily="34" charset="-122"/>
                <a:cs typeface="Noto Serif Medium" pitchFamily="34" charset="-120"/>
              </a:rPr>
              <a:t>Case Study: Maya's Academic Assignment: </a:t>
            </a:r>
            <a:endParaRPr lang="en-US" sz="2700" dirty="0"/>
          </a:p>
        </p:txBody>
      </p:sp>
      <p:sp>
        <p:nvSpPr>
          <p:cNvPr id="3" name="Text 1"/>
          <p:cNvSpPr/>
          <p:nvPr/>
        </p:nvSpPr>
        <p:spPr>
          <a:xfrm>
            <a:off x="750689" y="1304449"/>
            <a:ext cx="13129022" cy="223004"/>
          </a:xfrm>
          <a:prstGeom prst="rect">
            <a:avLst/>
          </a:prstGeom>
          <a:noFill/>
          <a:ln/>
        </p:spPr>
        <p:txBody>
          <a:bodyPr wrap="none" lIns="0" tIns="0" rIns="0" bIns="0" rtlCol="0" anchor="t"/>
          <a:lstStyle/>
          <a:p>
            <a:pPr algn="l" indent="0" marL="0">
              <a:lnSpc>
                <a:spcPts val="1750"/>
              </a:lnSpc>
              <a:buNone/>
            </a:pPr>
            <a:r>
              <a:rPr lang="en-US" sz="1050" dirty="0">
                <a:solidFill>
                  <a:srgbClr val="4C4C4C"/>
                </a:solidFill>
                <a:latin typeface="Noto Serif" pitchFamily="34" charset="0"/>
                <a:ea typeface="Noto Serif" pitchFamily="34" charset="-122"/>
                <a:cs typeface="Noto Serif" pitchFamily="34" charset="-120"/>
              </a:rPr>
              <a:t>See how Maya transformed her assignment from an unsuccessful, vague prompt to a successful, structured request using the 4 C's.</a:t>
            </a:r>
            <a:endParaRPr lang="en-US" sz="1050" dirty="0"/>
          </a:p>
        </p:txBody>
      </p:sp>
      <p:sp>
        <p:nvSpPr>
          <p:cNvPr id="4" name="Text 2"/>
          <p:cNvSpPr/>
          <p:nvPr/>
        </p:nvSpPr>
        <p:spPr>
          <a:xfrm>
            <a:off x="750689" y="1823680"/>
            <a:ext cx="1828205" cy="217884"/>
          </a:xfrm>
          <a:prstGeom prst="rect">
            <a:avLst/>
          </a:prstGeom>
          <a:noFill/>
          <a:ln/>
        </p:spPr>
        <p:txBody>
          <a:bodyPr wrap="none" lIns="0" tIns="0" rIns="0" bIns="0" rtlCol="0" anchor="t"/>
          <a:lstStyle/>
          <a:p>
            <a:pPr algn="l" indent="0" marL="0">
              <a:lnSpc>
                <a:spcPts val="1700"/>
              </a:lnSpc>
              <a:buNone/>
            </a:pPr>
            <a:r>
              <a:rPr lang="en-US" sz="1350" dirty="0">
                <a:solidFill>
                  <a:srgbClr val="3A3A3A"/>
                </a:solidFill>
                <a:latin typeface="Noto Serif Medium" pitchFamily="34" charset="0"/>
                <a:ea typeface="Noto Serif Medium" pitchFamily="34" charset="-122"/>
                <a:cs typeface="Noto Serif Medium" pitchFamily="34" charset="-120"/>
              </a:rPr>
              <a:t>Unsuccessful Attempt</a:t>
            </a:r>
            <a:endParaRPr lang="en-US" sz="1350" dirty="0"/>
          </a:p>
        </p:txBody>
      </p:sp>
      <p:pic>
        <p:nvPicPr>
          <p:cNvPr id="5" name="Image 0" descr="preencoded.png">    </p:cNvPr>
          <p:cNvPicPr>
            <a:picLocks noChangeAspect="1"/>
          </p:cNvPicPr>
          <p:nvPr/>
        </p:nvPicPr>
        <p:blipFill>
          <a:blip r:embed="rId1"/>
          <a:stretch>
            <a:fillRect/>
          </a:stretch>
        </p:blipFill>
        <p:spPr>
          <a:xfrm>
            <a:off x="750689" y="2198370"/>
            <a:ext cx="4156353" cy="4156353"/>
          </a:xfrm>
          <a:prstGeom prst="rect">
            <a:avLst/>
          </a:prstGeom>
        </p:spPr>
      </p:pic>
      <p:sp>
        <p:nvSpPr>
          <p:cNvPr id="6" name="Text 3"/>
          <p:cNvSpPr/>
          <p:nvPr/>
        </p:nvSpPr>
        <p:spPr>
          <a:xfrm>
            <a:off x="750689" y="6511528"/>
            <a:ext cx="6394490" cy="223004"/>
          </a:xfrm>
          <a:prstGeom prst="rect">
            <a:avLst/>
          </a:prstGeom>
          <a:noFill/>
          <a:ln/>
        </p:spPr>
        <p:txBody>
          <a:bodyPr wrap="none" lIns="0" tIns="0" rIns="0" bIns="0" rtlCol="0" anchor="t"/>
          <a:lstStyle/>
          <a:p>
            <a:pPr algn="l" indent="0" marL="0">
              <a:lnSpc>
                <a:spcPts val="1750"/>
              </a:lnSpc>
              <a:buNone/>
            </a:pPr>
            <a:r>
              <a:rPr lang="en-US" sz="1050" dirty="0">
                <a:solidFill>
                  <a:srgbClr val="4C4C4C"/>
                </a:solidFill>
                <a:latin typeface="Noto Serif" pitchFamily="34" charset="0"/>
                <a:ea typeface="Noto Serif" pitchFamily="34" charset="-122"/>
                <a:cs typeface="Noto Serif" pitchFamily="34" charset="-120"/>
              </a:rPr>
              <a:t>"Write me something about AI in healthcare."</a:t>
            </a:r>
            <a:endParaRPr lang="en-US" sz="1050" dirty="0"/>
          </a:p>
        </p:txBody>
      </p:sp>
      <p:sp>
        <p:nvSpPr>
          <p:cNvPr id="7" name="Text 4"/>
          <p:cNvSpPr/>
          <p:nvPr/>
        </p:nvSpPr>
        <p:spPr>
          <a:xfrm>
            <a:off x="750689" y="6859905"/>
            <a:ext cx="6394490" cy="223004"/>
          </a:xfrm>
          <a:prstGeom prst="rect">
            <a:avLst/>
          </a:prstGeom>
          <a:noFill/>
          <a:ln/>
        </p:spPr>
        <p:txBody>
          <a:bodyPr wrap="none" lIns="0" tIns="0" rIns="0" bIns="0" rtlCol="0" anchor="t"/>
          <a:lstStyle/>
          <a:p>
            <a:pPr algn="l" marL="342900" indent="-342900">
              <a:lnSpc>
                <a:spcPts val="1750"/>
              </a:lnSpc>
              <a:buSzPct val="100000"/>
              <a:buChar char="•"/>
            </a:pPr>
            <a:r>
              <a:rPr lang="en-US" sz="1050" dirty="0">
                <a:solidFill>
                  <a:srgbClr val="4C4C4C"/>
                </a:solidFill>
                <a:latin typeface="Noto Serif" pitchFamily="34" charset="0"/>
                <a:ea typeface="Noto Serif" pitchFamily="34" charset="-122"/>
                <a:cs typeface="Noto Serif" pitchFamily="34" charset="-120"/>
              </a:rPr>
              <a:t>Generic, blog-style overview.</a:t>
            </a:r>
            <a:endParaRPr lang="en-US" sz="1050" dirty="0"/>
          </a:p>
        </p:txBody>
      </p:sp>
      <p:sp>
        <p:nvSpPr>
          <p:cNvPr id="8" name="Text 5"/>
          <p:cNvSpPr/>
          <p:nvPr/>
        </p:nvSpPr>
        <p:spPr>
          <a:xfrm>
            <a:off x="750689" y="7131606"/>
            <a:ext cx="6394490" cy="223004"/>
          </a:xfrm>
          <a:prstGeom prst="rect">
            <a:avLst/>
          </a:prstGeom>
          <a:noFill/>
          <a:ln/>
        </p:spPr>
        <p:txBody>
          <a:bodyPr wrap="none" lIns="0" tIns="0" rIns="0" bIns="0" rtlCol="0" anchor="t"/>
          <a:lstStyle/>
          <a:p>
            <a:pPr algn="l" marL="342900" indent="-342900">
              <a:lnSpc>
                <a:spcPts val="1750"/>
              </a:lnSpc>
              <a:buSzPct val="100000"/>
              <a:buChar char="•"/>
            </a:pPr>
            <a:r>
              <a:rPr lang="en-US" sz="1050" dirty="0">
                <a:solidFill>
                  <a:srgbClr val="4C4C4C"/>
                </a:solidFill>
                <a:latin typeface="Noto Serif" pitchFamily="34" charset="0"/>
                <a:ea typeface="Noto Serif" pitchFamily="34" charset="-122"/>
                <a:cs typeface="Noto Serif" pitchFamily="34" charset="-120"/>
              </a:rPr>
              <a:t>No citations, casual tone.</a:t>
            </a:r>
            <a:endParaRPr lang="en-US" sz="1050" dirty="0"/>
          </a:p>
        </p:txBody>
      </p:sp>
      <p:sp>
        <p:nvSpPr>
          <p:cNvPr id="9" name="Text 6"/>
          <p:cNvSpPr/>
          <p:nvPr/>
        </p:nvSpPr>
        <p:spPr>
          <a:xfrm>
            <a:off x="750689" y="7403306"/>
            <a:ext cx="6394490" cy="223004"/>
          </a:xfrm>
          <a:prstGeom prst="rect">
            <a:avLst/>
          </a:prstGeom>
          <a:noFill/>
          <a:ln/>
        </p:spPr>
        <p:txBody>
          <a:bodyPr wrap="none" lIns="0" tIns="0" rIns="0" bIns="0" rtlCol="0" anchor="t"/>
          <a:lstStyle/>
          <a:p>
            <a:pPr algn="l" marL="342900" indent="-342900">
              <a:lnSpc>
                <a:spcPts val="1750"/>
              </a:lnSpc>
              <a:buSzPct val="100000"/>
              <a:buChar char="•"/>
            </a:pPr>
            <a:r>
              <a:rPr lang="en-US" sz="1050" dirty="0">
                <a:solidFill>
                  <a:srgbClr val="4C4C4C"/>
                </a:solidFill>
                <a:latin typeface="Noto Serif" pitchFamily="34" charset="0"/>
                <a:ea typeface="Noto Serif" pitchFamily="34" charset="-122"/>
                <a:cs typeface="Noto Serif" pitchFamily="34" charset="-120"/>
              </a:rPr>
              <a:t>Wasted time, increased risk of failure.</a:t>
            </a:r>
            <a:endParaRPr lang="en-US" sz="1050" dirty="0"/>
          </a:p>
        </p:txBody>
      </p:sp>
      <p:sp>
        <p:nvSpPr>
          <p:cNvPr id="10" name="Text 7"/>
          <p:cNvSpPr/>
          <p:nvPr/>
        </p:nvSpPr>
        <p:spPr>
          <a:xfrm>
            <a:off x="7492841" y="1823680"/>
            <a:ext cx="2257187" cy="217884"/>
          </a:xfrm>
          <a:prstGeom prst="rect">
            <a:avLst/>
          </a:prstGeom>
          <a:noFill/>
          <a:ln/>
        </p:spPr>
        <p:txBody>
          <a:bodyPr wrap="none" lIns="0" tIns="0" rIns="0" bIns="0" rtlCol="0" anchor="t"/>
          <a:lstStyle/>
          <a:p>
            <a:pPr algn="l" indent="0" marL="0">
              <a:lnSpc>
                <a:spcPts val="1700"/>
              </a:lnSpc>
              <a:buNone/>
            </a:pPr>
            <a:r>
              <a:rPr lang="en-US" sz="1350" dirty="0">
                <a:solidFill>
                  <a:srgbClr val="3A3A3A"/>
                </a:solidFill>
                <a:latin typeface="Noto Serif Medium" pitchFamily="34" charset="0"/>
                <a:ea typeface="Noto Serif Medium" pitchFamily="34" charset="-122"/>
                <a:cs typeface="Noto Serif Medium" pitchFamily="34" charset="-120"/>
              </a:rPr>
              <a:t>Successful Transformation</a:t>
            </a:r>
            <a:endParaRPr lang="en-US" sz="1350" dirty="0"/>
          </a:p>
        </p:txBody>
      </p:sp>
      <p:pic>
        <p:nvPicPr>
          <p:cNvPr id="11" name="Image 1" descr="preencoded.png">    </p:cNvPr>
          <p:cNvPicPr>
            <a:picLocks noChangeAspect="1"/>
          </p:cNvPicPr>
          <p:nvPr/>
        </p:nvPicPr>
        <p:blipFill>
          <a:blip r:embed="rId2"/>
          <a:stretch>
            <a:fillRect/>
          </a:stretch>
        </p:blipFill>
        <p:spPr>
          <a:xfrm>
            <a:off x="7492841" y="2198370"/>
            <a:ext cx="4156353" cy="4156353"/>
          </a:xfrm>
          <a:prstGeom prst="rect">
            <a:avLst/>
          </a:prstGeom>
        </p:spPr>
      </p:pic>
      <p:sp>
        <p:nvSpPr>
          <p:cNvPr id="12" name="Text 8"/>
          <p:cNvSpPr/>
          <p:nvPr/>
        </p:nvSpPr>
        <p:spPr>
          <a:xfrm>
            <a:off x="7492841" y="6511528"/>
            <a:ext cx="6394490" cy="446008"/>
          </a:xfrm>
          <a:prstGeom prst="rect">
            <a:avLst/>
          </a:prstGeom>
          <a:noFill/>
          <a:ln/>
        </p:spPr>
        <p:txBody>
          <a:bodyPr wrap="square" lIns="0" tIns="0" rIns="0" bIns="0" rtlCol="0" anchor="t"/>
          <a:lstStyle/>
          <a:p>
            <a:pPr algn="l" indent="0" marL="0">
              <a:lnSpc>
                <a:spcPts val="1750"/>
              </a:lnSpc>
              <a:buNone/>
            </a:pPr>
            <a:r>
              <a:rPr lang="en-US" sz="1050" dirty="0">
                <a:solidFill>
                  <a:srgbClr val="4C4C4C"/>
                </a:solidFill>
                <a:latin typeface="Noto Serif" pitchFamily="34" charset="0"/>
                <a:ea typeface="Noto Serif" pitchFamily="34" charset="-122"/>
                <a:cs typeface="Noto Serif" pitchFamily="34" charset="-120"/>
              </a:rPr>
              <a:t>"I'm a grad student writing a 500-word literature review on AI in healthcare. Organize it with intro, 2-3 themes, conclusion. Academic tone, 3 real scholarly APA citations."</a:t>
            </a:r>
            <a:endParaRPr lang="en-US" sz="1050" dirty="0"/>
          </a:p>
        </p:txBody>
      </p:sp>
      <p:sp>
        <p:nvSpPr>
          <p:cNvPr id="13" name="Text 9"/>
          <p:cNvSpPr/>
          <p:nvPr/>
        </p:nvSpPr>
        <p:spPr>
          <a:xfrm>
            <a:off x="7492841" y="7082909"/>
            <a:ext cx="6394490" cy="223004"/>
          </a:xfrm>
          <a:prstGeom prst="rect">
            <a:avLst/>
          </a:prstGeom>
          <a:noFill/>
          <a:ln/>
        </p:spPr>
        <p:txBody>
          <a:bodyPr wrap="none" lIns="0" tIns="0" rIns="0" bIns="0" rtlCol="0" anchor="t"/>
          <a:lstStyle/>
          <a:p>
            <a:pPr algn="l" marL="342900" indent="-342900">
              <a:lnSpc>
                <a:spcPts val="1750"/>
              </a:lnSpc>
              <a:buSzPct val="100000"/>
              <a:buChar char="•"/>
            </a:pPr>
            <a:r>
              <a:rPr lang="en-US" sz="1050" dirty="0">
                <a:solidFill>
                  <a:srgbClr val="4C4C4C"/>
                </a:solidFill>
                <a:latin typeface="Noto Serif" pitchFamily="34" charset="0"/>
                <a:ea typeface="Noto Serif" pitchFamily="34" charset="-122"/>
                <a:cs typeface="Noto Serif" pitchFamily="34" charset="-120"/>
              </a:rPr>
              <a:t>Structured draft with headings.</a:t>
            </a:r>
            <a:endParaRPr lang="en-US" sz="1050" dirty="0"/>
          </a:p>
        </p:txBody>
      </p:sp>
      <p:sp>
        <p:nvSpPr>
          <p:cNvPr id="14" name="Text 10"/>
          <p:cNvSpPr/>
          <p:nvPr/>
        </p:nvSpPr>
        <p:spPr>
          <a:xfrm>
            <a:off x="7492841" y="7354610"/>
            <a:ext cx="6394490" cy="223004"/>
          </a:xfrm>
          <a:prstGeom prst="rect">
            <a:avLst/>
          </a:prstGeom>
          <a:noFill/>
          <a:ln/>
        </p:spPr>
        <p:txBody>
          <a:bodyPr wrap="none" lIns="0" tIns="0" rIns="0" bIns="0" rtlCol="0" anchor="t"/>
          <a:lstStyle/>
          <a:p>
            <a:pPr algn="l" marL="342900" indent="-342900">
              <a:lnSpc>
                <a:spcPts val="1750"/>
              </a:lnSpc>
              <a:buSzPct val="100000"/>
              <a:buChar char="•"/>
            </a:pPr>
            <a:r>
              <a:rPr lang="en-US" sz="1050" dirty="0">
                <a:solidFill>
                  <a:srgbClr val="4C4C4C"/>
                </a:solidFill>
                <a:latin typeface="Noto Serif" pitchFamily="34" charset="0"/>
                <a:ea typeface="Noto Serif" pitchFamily="34" charset="-122"/>
                <a:cs typeface="Noto Serif" pitchFamily="34" charset="-120"/>
              </a:rPr>
              <a:t>Real citations, academic tone.</a:t>
            </a:r>
            <a:endParaRPr lang="en-US" sz="1050" dirty="0"/>
          </a:p>
        </p:txBody>
      </p:sp>
      <p:sp>
        <p:nvSpPr>
          <p:cNvPr id="15" name="Text 11"/>
          <p:cNvSpPr/>
          <p:nvPr/>
        </p:nvSpPr>
        <p:spPr>
          <a:xfrm>
            <a:off x="7492841" y="7626310"/>
            <a:ext cx="6394490" cy="223004"/>
          </a:xfrm>
          <a:prstGeom prst="rect">
            <a:avLst/>
          </a:prstGeom>
          <a:noFill/>
          <a:ln/>
        </p:spPr>
        <p:txBody>
          <a:bodyPr wrap="none" lIns="0" tIns="0" rIns="0" bIns="0" rtlCol="0" anchor="t"/>
          <a:lstStyle/>
          <a:p>
            <a:pPr algn="l" marL="342900" indent="-342900">
              <a:lnSpc>
                <a:spcPts val="1750"/>
              </a:lnSpc>
              <a:buSzPct val="100000"/>
              <a:buChar char="•"/>
            </a:pPr>
            <a:r>
              <a:rPr lang="en-US" sz="1050" dirty="0">
                <a:solidFill>
                  <a:srgbClr val="4C4C4C"/>
                </a:solidFill>
                <a:latin typeface="Noto Serif" pitchFamily="34" charset="0"/>
                <a:ea typeface="Noto Serif" pitchFamily="34" charset="-122"/>
                <a:cs typeface="Noto Serif" pitchFamily="34" charset="-120"/>
              </a:rPr>
              <a:t>Submission-ready in minutes.</a:t>
            </a:r>
            <a:endParaRPr lang="en-US" sz="10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2025-09-22T18:44:46Z</dcterms:created>
  <dcterms:modified xsi:type="dcterms:W3CDTF">2025-09-22T18:44:46Z</dcterms:modified>
</cp:coreProperties>
</file>